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57" r:id="rId4"/>
    <p:sldId id="260" r:id="rId5"/>
    <p:sldId id="261" r:id="rId6"/>
    <p:sldId id="262" r:id="rId7"/>
    <p:sldId id="263" r:id="rId8"/>
    <p:sldId id="264" r:id="rId9"/>
    <p:sldId id="265" r:id="rId10"/>
    <p:sldId id="266" r:id="rId11"/>
    <p:sldId id="267" r:id="rId12"/>
    <p:sldId id="268" r:id="rId13"/>
    <p:sldId id="270" r:id="rId14"/>
    <p:sldId id="272" r:id="rId15"/>
    <p:sldId id="273" r:id="rId16"/>
    <p:sldId id="274" r:id="rId17"/>
    <p:sldId id="276" r:id="rId18"/>
    <p:sldId id="258" r:id="rId19"/>
  </p:sldIdLst>
  <p:sldSz cx="10693400" cy="7561263"/>
  <p:notesSz cx="6858000" cy="9144000"/>
  <p:defaultText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7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49" autoAdjust="0"/>
  </p:normalViewPr>
  <p:slideViewPr>
    <p:cSldViewPr>
      <p:cViewPr>
        <p:scale>
          <a:sx n="90" d="100"/>
          <a:sy n="90" d="100"/>
        </p:scale>
        <p:origin x="-720" y="-110"/>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25258-4B3B-4BF8-B89F-9E10364917FB}" type="datetimeFigureOut">
              <a:rPr lang="ru-RU" smtClean="0"/>
              <a:t>04.07.2019</a:t>
            </a:fld>
            <a:endParaRPr lang="ru-RU"/>
          </a:p>
        </p:txBody>
      </p:sp>
      <p:sp>
        <p:nvSpPr>
          <p:cNvPr id="4" name="Образ слайда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C79BD-CD70-4412-B175-3021FBAB35C9}" type="slidenum">
              <a:rPr lang="ru-RU" smtClean="0"/>
              <a:t>‹#›</a:t>
            </a:fld>
            <a:endParaRPr lang="ru-RU"/>
          </a:p>
        </p:txBody>
      </p:sp>
    </p:spTree>
    <p:extLst>
      <p:ext uri="{BB962C8B-B14F-4D97-AF65-F5344CB8AC3E}">
        <p14:creationId xmlns:p14="http://schemas.microsoft.com/office/powerpoint/2010/main" val="92425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DC79BD-CD70-4412-B175-3021FBAB35C9}" type="slidenum">
              <a:rPr lang="ru-RU" smtClean="0"/>
              <a:t>3</a:t>
            </a:fld>
            <a:endParaRPr lang="ru-RU"/>
          </a:p>
        </p:txBody>
      </p:sp>
    </p:spTree>
    <p:extLst>
      <p:ext uri="{BB962C8B-B14F-4D97-AF65-F5344CB8AC3E}">
        <p14:creationId xmlns:p14="http://schemas.microsoft.com/office/powerpoint/2010/main" val="322575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DC79BD-CD70-4412-B175-3021FBAB35C9}" type="slidenum">
              <a:rPr lang="ru-RU" smtClean="0"/>
              <a:t>4</a:t>
            </a:fld>
            <a:endParaRPr lang="ru-RU"/>
          </a:p>
        </p:txBody>
      </p:sp>
    </p:spTree>
    <p:extLst>
      <p:ext uri="{BB962C8B-B14F-4D97-AF65-F5344CB8AC3E}">
        <p14:creationId xmlns:p14="http://schemas.microsoft.com/office/powerpoint/2010/main" val="1727402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DC79BD-CD70-4412-B175-3021FBAB35C9}" type="slidenum">
              <a:rPr lang="ru-RU" smtClean="0"/>
              <a:t>8</a:t>
            </a:fld>
            <a:endParaRPr lang="ru-RU"/>
          </a:p>
        </p:txBody>
      </p:sp>
    </p:spTree>
    <p:extLst>
      <p:ext uri="{BB962C8B-B14F-4D97-AF65-F5344CB8AC3E}">
        <p14:creationId xmlns:p14="http://schemas.microsoft.com/office/powerpoint/2010/main" val="222429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DC79BD-CD70-4412-B175-3021FBAB35C9}" type="slidenum">
              <a:rPr lang="ru-RU" smtClean="0"/>
              <a:t>18</a:t>
            </a:fld>
            <a:endParaRPr lang="ru-RU"/>
          </a:p>
        </p:txBody>
      </p:sp>
    </p:spTree>
    <p:extLst>
      <p:ext uri="{BB962C8B-B14F-4D97-AF65-F5344CB8AC3E}">
        <p14:creationId xmlns:p14="http://schemas.microsoft.com/office/powerpoint/2010/main" val="353212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3"/>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70CAE0-3EF7-421F-B91C-7E4792970F65}" type="datetimeFigureOut">
              <a:rPr lang="ru-RU" smtClean="0"/>
              <a:t>04.07.2019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344986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0CAE0-3EF7-421F-B91C-7E4792970F65}" type="datetimeFigureOut">
              <a:rPr lang="ru-RU" smtClean="0"/>
              <a:t>04.07.2019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51582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67112" y="334306"/>
            <a:ext cx="2812588" cy="71131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5639" y="334306"/>
            <a:ext cx="8263250" cy="7113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0CAE0-3EF7-421F-B91C-7E4792970F65}" type="datetimeFigureOut">
              <a:rPr lang="ru-RU" smtClean="0"/>
              <a:t>04.07.2019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167996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0CAE0-3EF7-421F-B91C-7E4792970F65}" type="datetimeFigureOut">
              <a:rPr lang="ru-RU" smtClean="0"/>
              <a:t>04.07.2019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51949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2"/>
            <a:ext cx="9089390" cy="1501751"/>
          </a:xfrm>
        </p:spPr>
        <p:txBody>
          <a:bodyPr anchor="t"/>
          <a:lstStyle>
            <a:lvl1pPr algn="l">
              <a:defRPr sz="46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70CAE0-3EF7-421F-B91C-7E4792970F65}" type="datetimeFigureOut">
              <a:rPr lang="ru-RU" smtClean="0"/>
              <a:t>04.07.2019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112986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341781"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70CAE0-3EF7-421F-B91C-7E4792970F65}" type="datetimeFigureOut">
              <a:rPr lang="ru-RU" smtClean="0"/>
              <a:t>04.07.2019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393277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6" name="Объект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70CAE0-3EF7-421F-B91C-7E4792970F65}" type="datetimeFigureOut">
              <a:rPr lang="ru-RU" smtClean="0"/>
              <a:t>04.07.2019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170587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70CAE0-3EF7-421F-B91C-7E4792970F65}" type="datetimeFigureOut">
              <a:rPr lang="ru-RU" smtClean="0"/>
              <a:t>04.07.2019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3658161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70CAE0-3EF7-421F-B91C-7E4792970F65}" type="datetimeFigureOut">
              <a:rPr lang="ru-RU" smtClean="0"/>
              <a:t>04.07.2019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411789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1" y="301050"/>
            <a:ext cx="3518055" cy="1281214"/>
          </a:xfrm>
        </p:spPr>
        <p:txBody>
          <a:bodyPr anchor="b"/>
          <a:lstStyle>
            <a:lvl1pPr algn="l">
              <a:defRPr sz="2300" b="1"/>
            </a:lvl1pPr>
          </a:lstStyle>
          <a:p>
            <a:r>
              <a:rPr lang="ru-RU" smtClean="0"/>
              <a:t>Образец заголовка</a:t>
            </a:r>
            <a:endParaRPr lang="ru-RU"/>
          </a:p>
        </p:txBody>
      </p:sp>
      <p:sp>
        <p:nvSpPr>
          <p:cNvPr id="3" name="Объект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70CAE0-3EF7-421F-B91C-7E4792970F65}" type="datetimeFigureOut">
              <a:rPr lang="ru-RU" smtClean="0"/>
              <a:t>04.07.2019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424117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ru-RU"/>
          </a:p>
        </p:txBody>
      </p:sp>
      <p:sp>
        <p:nvSpPr>
          <p:cNvPr id="4" name="Текст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70CAE0-3EF7-421F-B91C-7E4792970F65}" type="datetimeFigureOut">
              <a:rPr lang="ru-RU" smtClean="0"/>
              <a:t>04.07.2019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278578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C270CAE0-3EF7-421F-B91C-7E4792970F65}" type="datetimeFigureOut">
              <a:rPr lang="ru-RU" smtClean="0"/>
              <a:t>04.07.2019</a:t>
            </a:fld>
            <a:endParaRPr lang="ru-RU"/>
          </a:p>
        </p:txBody>
      </p:sp>
      <p:sp>
        <p:nvSpPr>
          <p:cNvPr id="5" name="Нижний колонтитул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E60D8B03-96E8-476F-A9B4-A9CCDCA79281}" type="slidenum">
              <a:rPr lang="ru-RU" smtClean="0"/>
              <a:t>‹#›</a:t>
            </a:fld>
            <a:endParaRPr lang="ru-RU"/>
          </a:p>
        </p:txBody>
      </p:sp>
    </p:spTree>
    <p:extLst>
      <p:ext uri="{BB962C8B-B14F-4D97-AF65-F5344CB8AC3E}">
        <p14:creationId xmlns:p14="http://schemas.microsoft.com/office/powerpoint/2010/main" val="1422901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r="33023" b="18709"/>
          <a:stretch/>
        </p:blipFill>
        <p:spPr bwMode="auto">
          <a:xfrm>
            <a:off x="45474" y="180231"/>
            <a:ext cx="10638325" cy="703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 name="Прямоугольник 165"/>
          <p:cNvSpPr/>
          <p:nvPr/>
        </p:nvSpPr>
        <p:spPr>
          <a:xfrm>
            <a:off x="0" y="0"/>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Прямоугольник 167"/>
          <p:cNvSpPr/>
          <p:nvPr/>
        </p:nvSpPr>
        <p:spPr>
          <a:xfrm>
            <a:off x="4212" y="6994718"/>
            <a:ext cx="10696500" cy="45719"/>
          </a:xfrm>
          <a:prstGeom prst="rect">
            <a:avLst/>
          </a:prstGeom>
          <a:gradFill>
            <a:gsLst>
              <a:gs pos="0">
                <a:schemeClr val="tx2"/>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5" y="201401"/>
            <a:ext cx="17859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9148" y="-107801"/>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2764" y="3246209"/>
            <a:ext cx="4772481" cy="413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 name="TextBox 164"/>
          <p:cNvSpPr txBox="1"/>
          <p:nvPr/>
        </p:nvSpPr>
        <p:spPr>
          <a:xfrm>
            <a:off x="450156" y="2583150"/>
            <a:ext cx="6906222" cy="193899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chemeClr val="tx2">
                      <a:lumMod val="50000"/>
                    </a:schemeClr>
                  </a:solidFill>
                </a:ln>
                <a:solidFill>
                  <a:srgbClr val="C0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ВЫСТАВКА</a:t>
            </a:r>
            <a:endParaRPr lang="en-US" sz="4000" b="1" spc="150" dirty="0" smtClean="0">
              <a:ln w="11430">
                <a:solidFill>
                  <a:schemeClr val="tx2">
                    <a:lumMod val="50000"/>
                  </a:schemeClr>
                </a:solidFill>
              </a:ln>
              <a:solidFill>
                <a:srgbClr val="C0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endParaRPr>
          </a:p>
          <a:p>
            <a:r>
              <a:rPr lang="ru-RU" sz="4000" b="1" spc="150" dirty="0" smtClean="0">
                <a:ln w="11430">
                  <a:solidFill>
                    <a:schemeClr val="tx2">
                      <a:lumMod val="50000"/>
                    </a:schemeClr>
                  </a:solidFill>
                </a:ln>
                <a:solidFill>
                  <a:srgbClr val="C0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НОВЫХ</a:t>
            </a:r>
            <a:r>
              <a:rPr lang="en-US" sz="4000" b="1" spc="150" dirty="0" smtClean="0">
                <a:ln w="11430">
                  <a:solidFill>
                    <a:schemeClr val="tx2">
                      <a:lumMod val="50000"/>
                    </a:schemeClr>
                  </a:solidFill>
                </a:ln>
                <a:solidFill>
                  <a:srgbClr val="C0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4000" b="1" spc="150" dirty="0" smtClean="0">
                <a:ln w="11430">
                  <a:solidFill>
                    <a:schemeClr val="tx2">
                      <a:lumMod val="50000"/>
                    </a:schemeClr>
                  </a:solidFill>
                </a:ln>
                <a:solidFill>
                  <a:srgbClr val="C0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ПОСТУПЛЕНИЙ</a:t>
            </a:r>
          </a:p>
          <a:p>
            <a:pPr algn="ctr"/>
            <a:r>
              <a:rPr lang="ru-RU" sz="4000" b="1" spc="150" dirty="0" smtClean="0">
                <a:ln w="11430">
                  <a:solidFill>
                    <a:schemeClr val="tx2">
                      <a:lumMod val="50000"/>
                    </a:schemeClr>
                  </a:solidFill>
                </a:ln>
                <a:solidFill>
                  <a:srgbClr val="C0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ЛИТЕРАТУРЫ</a:t>
            </a:r>
            <a:endParaRPr lang="ru-RU" sz="4000" b="1" spc="150" dirty="0">
              <a:ln w="11430">
                <a:solidFill>
                  <a:schemeClr val="tx2">
                    <a:lumMod val="50000"/>
                  </a:schemeClr>
                </a:solidFill>
              </a:ln>
              <a:solidFill>
                <a:srgbClr val="C0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3711196" y="7009516"/>
            <a:ext cx="2404826" cy="584775"/>
          </a:xfrm>
          <a:prstGeom prst="rect">
            <a:avLst/>
          </a:prstGeom>
          <a:noFill/>
        </p:spPr>
        <p:txBody>
          <a:bodyPr wrap="none" rtlCol="0">
            <a:spAutoFit/>
          </a:bodyPr>
          <a:lstStyle/>
          <a:p>
            <a:pPr algn="ctr"/>
            <a:r>
              <a:rPr lang="ru-RU" sz="3200" b="1" dirty="0" smtClean="0">
                <a:solidFill>
                  <a:schemeClr val="accent1">
                    <a:lumMod val="75000"/>
                  </a:schemeClr>
                </a:solidFill>
              </a:rPr>
              <a:t>  Июнь,</a:t>
            </a:r>
            <a:r>
              <a:rPr lang="ru-RU" sz="3200" b="1" dirty="0" smtClean="0">
                <a:solidFill>
                  <a:schemeClr val="accent1">
                    <a:lumMod val="75000"/>
                  </a:schemeClr>
                </a:solidFill>
                <a:latin typeface="Times New Roman" panose="02020603050405020304" pitchFamily="18" charset="0"/>
                <a:cs typeface="Times New Roman" panose="02020603050405020304" pitchFamily="18" charset="0"/>
              </a:rPr>
              <a:t> 2019</a:t>
            </a:r>
            <a:endParaRPr lang="ru-RU"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435400" y="1686904"/>
            <a:ext cx="7858471" cy="1015663"/>
          </a:xfrm>
          <a:prstGeom prst="rect">
            <a:avLst/>
          </a:prstGeom>
        </p:spPr>
        <p:txBody>
          <a:bodyPr wrap="square">
            <a:spAutoFit/>
          </a:bodyPr>
          <a:lstStyle/>
          <a:p>
            <a:pPr algn="ctr"/>
            <a:r>
              <a:rPr lang="ru-RU" sz="2000" b="1" dirty="0" smtClean="0">
                <a:solidFill>
                  <a:schemeClr val="tx2">
                    <a:lumMod val="75000"/>
                  </a:schemeClr>
                </a:solidFill>
                <a:latin typeface="Times New Roman" panose="02020603050405020304" pitchFamily="18" charset="0"/>
                <a:cs typeface="Times New Roman" panose="02020603050405020304" pitchFamily="18" charset="0"/>
              </a:rPr>
              <a:t>Сектор </a:t>
            </a:r>
            <a:r>
              <a:rPr lang="ru-RU" sz="2000" b="1" dirty="0">
                <a:solidFill>
                  <a:schemeClr val="tx2">
                    <a:lumMod val="75000"/>
                  </a:schemeClr>
                </a:solidFill>
                <a:latin typeface="Times New Roman" panose="02020603050405020304" pitchFamily="18" charset="0"/>
                <a:cs typeface="Times New Roman" panose="02020603050405020304" pitchFamily="18" charset="0"/>
              </a:rPr>
              <a:t>отдела по информационно-библиотечному обслуживанию IT- и радиотехнического </a:t>
            </a:r>
            <a:r>
              <a:rPr lang="ru-RU" sz="2000" b="1" dirty="0" smtClean="0">
                <a:solidFill>
                  <a:schemeClr val="tx2">
                    <a:lumMod val="75000"/>
                  </a:schemeClr>
                </a:solidFill>
                <a:latin typeface="Times New Roman" panose="02020603050405020304" pitchFamily="18" charset="0"/>
                <a:cs typeface="Times New Roman" panose="02020603050405020304" pitchFamily="18" charset="0"/>
              </a:rPr>
              <a:t>профиля 7-е зд. Читальный зал №3</a:t>
            </a:r>
            <a:endParaRPr lang="ru-RU" sz="2000" b="1" dirty="0">
              <a:solidFill>
                <a:schemeClr val="tx2">
                  <a:lumMod val="75000"/>
                </a:schemeClr>
              </a:solidFill>
              <a:latin typeface="Times New Roman" panose="02020603050405020304" pitchFamily="18" charset="0"/>
              <a:cs typeface="Times New Roman" panose="02020603050405020304" pitchFamily="18" charset="0"/>
            </a:endParaRPr>
          </a:p>
          <a:p>
            <a:pPr algn="ctr"/>
            <a:endParaRPr lang="ru-RU" sz="2000"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2051" name="Picture 3" descr="C:\Users\SAMolchanova.DCKAI\Documents\Мои полученные файлы\L_AC3.tmp.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9348"/>
          <a:stretch/>
        </p:blipFill>
        <p:spPr bwMode="auto">
          <a:xfrm>
            <a:off x="3762524" y="108223"/>
            <a:ext cx="2881857" cy="171874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91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40" y="900311"/>
            <a:ext cx="2206452" cy="3600000"/>
          </a:xfrm>
          <a:prstGeom prst="rect">
            <a:avLst/>
          </a:prstGeom>
        </p:spPr>
      </p:pic>
      <p:sp>
        <p:nvSpPr>
          <p:cNvPr id="5" name="Прямоугольник 4"/>
          <p:cNvSpPr/>
          <p:nvPr/>
        </p:nvSpPr>
        <p:spPr>
          <a:xfrm>
            <a:off x="3186460" y="900311"/>
            <a:ext cx="6336704" cy="5478423"/>
          </a:xfrm>
          <a:prstGeom prst="rect">
            <a:avLst/>
          </a:prstGeom>
        </p:spPr>
        <p:txBody>
          <a:bodyPr wrap="square">
            <a:spAutoFit/>
          </a:bodyPr>
          <a:lstStyle/>
          <a:p>
            <a:r>
              <a:rPr lang="ru-RU" sz="1400" dirty="0" err="1">
                <a:latin typeface="Times New Roman" panose="02020603050405020304" pitchFamily="18" charset="0"/>
                <a:cs typeface="Times New Roman" panose="02020603050405020304" pitchFamily="18" charset="0"/>
              </a:rPr>
              <a:t>Деваев</a:t>
            </a:r>
            <a:r>
              <a:rPr lang="ru-RU" sz="1400" dirty="0">
                <a:latin typeface="Times New Roman" panose="02020603050405020304" pitchFamily="18" charset="0"/>
                <a:cs typeface="Times New Roman" panose="02020603050405020304" pitchFamily="18" charset="0"/>
              </a:rPr>
              <a:t>, Вячеслав Михайлович. </a:t>
            </a:r>
          </a:p>
          <a:p>
            <a:r>
              <a:rPr lang="ru-RU" sz="1400" dirty="0">
                <a:latin typeface="Times New Roman" panose="02020603050405020304" pitchFamily="18" charset="0"/>
                <a:cs typeface="Times New Roman" panose="02020603050405020304" pitchFamily="18" charset="0"/>
              </a:rPr>
              <a:t>Методы структурного моделирования информационных систем [Электронный ресурс] : учеб. пособие / В. М. </a:t>
            </a:r>
            <a:r>
              <a:rPr lang="ru-RU" sz="1400" dirty="0" err="1">
                <a:latin typeface="Times New Roman" panose="02020603050405020304" pitchFamily="18" charset="0"/>
                <a:cs typeface="Times New Roman" panose="02020603050405020304" pitchFamily="18" charset="0"/>
              </a:rPr>
              <a:t>Деваев</a:t>
            </a:r>
            <a:r>
              <a:rPr lang="ru-RU" sz="1400" dirty="0">
                <a:latin typeface="Times New Roman" panose="02020603050405020304" pitchFamily="18" charset="0"/>
                <a:cs typeface="Times New Roman" panose="02020603050405020304" pitchFamily="18" charset="0"/>
              </a:rPr>
              <a:t>, С. Ю. Сальников, Р. Т. </a:t>
            </a:r>
            <a:r>
              <a:rPr lang="ru-RU" sz="1400" dirty="0" err="1">
                <a:latin typeface="Times New Roman" panose="02020603050405020304" pitchFamily="18" charset="0"/>
                <a:cs typeface="Times New Roman" panose="02020603050405020304" pitchFamily="18" charset="0"/>
              </a:rPr>
              <a:t>Сиразетдинов</a:t>
            </a:r>
            <a:r>
              <a:rPr lang="ru-RU" sz="1400" dirty="0">
                <a:latin typeface="Times New Roman" panose="02020603050405020304" pitchFamily="18" charset="0"/>
                <a:cs typeface="Times New Roman" panose="02020603050405020304" pitchFamily="18" charset="0"/>
              </a:rPr>
              <a:t> ; Мин-во образ-я и науки РФ, ФГБОУ ВО КНИТУ-КАИ им. А.Н. Туполева. - Казань : КНИТУ-КАИ, 2017. - 264 с. - ISBN 978-5-7579-2296-6 : 128.00 р.</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Изучаются </a:t>
            </a:r>
            <a:r>
              <a:rPr lang="ru-RU" sz="1400" dirty="0">
                <a:latin typeface="Times New Roman" panose="02020603050405020304" pitchFamily="18" charset="0"/>
                <a:cs typeface="Times New Roman" panose="02020603050405020304" pitchFamily="18" charset="0"/>
              </a:rPr>
              <a:t>современные методы структурного моделирования сложных систем, которые лежат в основе методологии проектирования программных средств, в том числе информационных систем. Рассмотрены основные понятия жизненного цикла информационных систем и принципы организации разработки информационных систем. </a:t>
            </a:r>
            <a:r>
              <a:rPr lang="ru-RU" sz="1400" dirty="0" err="1">
                <a:latin typeface="Times New Roman" panose="02020603050405020304" pitchFamily="18" charset="0"/>
                <a:cs typeface="Times New Roman" panose="02020603050405020304" pitchFamily="18" charset="0"/>
              </a:rPr>
              <a:t>Иследуются</a:t>
            </a:r>
            <a:r>
              <a:rPr lang="ru-RU" sz="1400" dirty="0">
                <a:latin typeface="Times New Roman" panose="02020603050405020304" pitchFamily="18" charset="0"/>
                <a:cs typeface="Times New Roman" panose="02020603050405020304" pitchFamily="18" charset="0"/>
              </a:rPr>
              <a:t> методологии моделирования предметной области, бизнес-процессов, информационного обеспечения, основы объектно-ориентированного проектирования на базе языка структурного моделирования UML.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Предназначено </a:t>
            </a:r>
            <a:r>
              <a:rPr lang="ru-RU" sz="1400" dirty="0">
                <a:latin typeface="Times New Roman" panose="02020603050405020304" pitchFamily="18" charset="0"/>
                <a:cs typeface="Times New Roman" panose="02020603050405020304" pitchFamily="18" charset="0"/>
              </a:rPr>
              <a:t>для студентов, обучающихся по направлению </a:t>
            </a:r>
            <a:r>
              <a:rPr lang="ru-RU" sz="1400" dirty="0" err="1">
                <a:latin typeface="Times New Roman" panose="02020603050405020304" pitchFamily="18" charset="0"/>
                <a:cs typeface="Times New Roman" panose="02020603050405020304" pitchFamily="18" charset="0"/>
              </a:rPr>
              <a:t>бакалавриата</a:t>
            </a:r>
            <a:r>
              <a:rPr lang="ru-RU" sz="1400" dirty="0">
                <a:latin typeface="Times New Roman" panose="02020603050405020304" pitchFamily="18" charset="0"/>
                <a:cs typeface="Times New Roman" panose="02020603050405020304" pitchFamily="18" charset="0"/>
              </a:rPr>
              <a:t> «Прикладная информатика» по дисциплинам «Системная архитектура информационных систем», «Проектирование информационных систем». Также будет полезно при изучении других дисциплин, связанных с разработкой программ и информационных систем, а также при подготовке выпускной квалификационной работы по направлениям, связанным с разработкой программ.</a:t>
            </a: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Имеются экземпляры в отделах: </a:t>
            </a:r>
          </a:p>
          <a:p>
            <a:r>
              <a:rPr lang="ru-RU" sz="1400" dirty="0">
                <a:latin typeface="Times New Roman" panose="02020603050405020304" pitchFamily="18" charset="0"/>
                <a:cs typeface="Times New Roman" panose="02020603050405020304" pitchFamily="18" charset="0"/>
              </a:rPr>
              <a:t>ХР </a:t>
            </a:r>
            <a:r>
              <a:rPr lang="ru-RU" sz="1400" dirty="0" smtClean="0">
                <a:latin typeface="Times New Roman" panose="02020603050405020304" pitchFamily="18" charset="0"/>
                <a:cs typeface="Times New Roman" panose="02020603050405020304" pitchFamily="18" charset="0"/>
              </a:rPr>
              <a:t>(1), ЗП (1), ч/з3 </a:t>
            </a:r>
            <a:r>
              <a:rPr lang="ru-RU" sz="1400" dirty="0">
                <a:latin typeface="Times New Roman" panose="02020603050405020304" pitchFamily="18" charset="0"/>
                <a:cs typeface="Times New Roman" panose="02020603050405020304" pitchFamily="18" charset="0"/>
              </a:rPr>
              <a:t>(7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(4).</a:t>
            </a:r>
            <a:endParaRPr lang="ru-RU" sz="1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stretch>
            <a:fillRect/>
          </a:stretch>
        </p:blipFill>
        <p:spPr>
          <a:xfrm>
            <a:off x="6308683" y="5724847"/>
            <a:ext cx="4078577" cy="1652159"/>
          </a:xfrm>
          <a:prstGeom prst="rect">
            <a:avLst/>
          </a:prstGeom>
        </p:spPr>
      </p:pic>
    </p:spTree>
    <p:extLst>
      <p:ext uri="{BB962C8B-B14F-4D97-AF65-F5344CB8AC3E}">
        <p14:creationId xmlns:p14="http://schemas.microsoft.com/office/powerpoint/2010/main" val="350194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40" y="900711"/>
            <a:ext cx="2419672" cy="3600000"/>
          </a:xfrm>
          <a:prstGeom prst="rect">
            <a:avLst/>
          </a:prstGeom>
        </p:spPr>
      </p:pic>
      <p:sp>
        <p:nvSpPr>
          <p:cNvPr id="5" name="Прямоугольник 4"/>
          <p:cNvSpPr/>
          <p:nvPr/>
        </p:nvSpPr>
        <p:spPr>
          <a:xfrm>
            <a:off x="3186460" y="895077"/>
            <a:ext cx="5688632" cy="5693866"/>
          </a:xfrm>
          <a:prstGeom prst="rect">
            <a:avLst/>
          </a:prstGeom>
        </p:spPr>
        <p:txBody>
          <a:bodyPr wrap="square">
            <a:spAutoFit/>
          </a:bodyPr>
          <a:lstStyle/>
          <a:p>
            <a:r>
              <a:rPr lang="ru-RU" sz="1400" dirty="0" err="1">
                <a:latin typeface="Times New Roman" panose="02020603050405020304" pitchFamily="18" charset="0"/>
                <a:cs typeface="Times New Roman" panose="02020603050405020304" pitchFamily="18" charset="0"/>
              </a:rPr>
              <a:t>Деваев</a:t>
            </a:r>
            <a:r>
              <a:rPr lang="ru-RU" sz="1400" dirty="0">
                <a:latin typeface="Times New Roman" panose="02020603050405020304" pitchFamily="18" charset="0"/>
                <a:cs typeface="Times New Roman" panose="02020603050405020304" pitchFamily="18" charset="0"/>
              </a:rPr>
              <a:t>, Вячеслав Михайлович. </a:t>
            </a:r>
          </a:p>
          <a:p>
            <a:r>
              <a:rPr lang="ru-RU" sz="1400" dirty="0">
                <a:latin typeface="Times New Roman" panose="02020603050405020304" pitchFamily="18" charset="0"/>
                <a:cs typeface="Times New Roman" panose="02020603050405020304" pitchFamily="18" charset="0"/>
              </a:rPr>
              <a:t>Проектирование информационных систем [Электронный ресурс] : учеб. пособие / В. М. </a:t>
            </a:r>
            <a:r>
              <a:rPr lang="ru-RU" sz="1400" dirty="0" err="1">
                <a:latin typeface="Times New Roman" panose="02020603050405020304" pitchFamily="18" charset="0"/>
                <a:cs typeface="Times New Roman" panose="02020603050405020304" pitchFamily="18" charset="0"/>
              </a:rPr>
              <a:t>Деваев</a:t>
            </a:r>
            <a:r>
              <a:rPr lang="ru-RU" sz="1400" dirty="0">
                <a:latin typeface="Times New Roman" panose="02020603050405020304" pitchFamily="18" charset="0"/>
                <a:cs typeface="Times New Roman" panose="02020603050405020304" pitchFamily="18" charset="0"/>
              </a:rPr>
              <a:t>, С. Ю. Сальников, Р. Т. </a:t>
            </a:r>
            <a:r>
              <a:rPr lang="ru-RU" sz="1400" dirty="0" err="1">
                <a:latin typeface="Times New Roman" panose="02020603050405020304" pitchFamily="18" charset="0"/>
                <a:cs typeface="Times New Roman" panose="02020603050405020304" pitchFamily="18" charset="0"/>
              </a:rPr>
              <a:t>Сиразетдинов</a:t>
            </a:r>
            <a:r>
              <a:rPr lang="ru-RU" sz="1400" dirty="0">
                <a:latin typeface="Times New Roman" panose="02020603050405020304" pitchFamily="18" charset="0"/>
                <a:cs typeface="Times New Roman" panose="02020603050405020304" pitchFamily="18" charset="0"/>
              </a:rPr>
              <a:t> ; Мин-во образ-я и науки РФ, ФГБОУ ВО КНИТУ-КАИ им. А.Н. Туполева. - Казань : КНИТУ-КАИ, 2017. - 200 с. - ISBN 978-5-7579-2297-3 : 100.00 р.</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учебном пособии рассматриваются современный подход к проектированию и разработке информационных систем, основанный на методах структурного моделирования сложных систем. Детально изучается универсальный язык моделирования UML. Подробно рассматриваются все основные диаграммы языка UML и подходы к моделированию предметной области, описанию функций, выполняемых разрабатываемой информационной системой, детальному проектированию информационных систем.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Предназначено </a:t>
            </a:r>
            <a:r>
              <a:rPr lang="ru-RU" sz="1400" dirty="0">
                <a:latin typeface="Times New Roman" panose="02020603050405020304" pitchFamily="18" charset="0"/>
                <a:cs typeface="Times New Roman" panose="02020603050405020304" pitchFamily="18" charset="0"/>
              </a:rPr>
              <a:t>для студентов, обучающихся по направлению </a:t>
            </a:r>
            <a:r>
              <a:rPr lang="ru-RU" sz="1400" dirty="0" err="1">
                <a:latin typeface="Times New Roman" panose="02020603050405020304" pitchFamily="18" charset="0"/>
                <a:cs typeface="Times New Roman" panose="02020603050405020304" pitchFamily="18" charset="0"/>
              </a:rPr>
              <a:t>бакалавриата</a:t>
            </a:r>
            <a:r>
              <a:rPr lang="ru-RU" sz="1400" dirty="0">
                <a:latin typeface="Times New Roman" panose="02020603050405020304" pitchFamily="18" charset="0"/>
                <a:cs typeface="Times New Roman" panose="02020603050405020304" pitchFamily="18" charset="0"/>
              </a:rPr>
              <a:t> «Прикладная информатика» по дисциплине «Проектирование информационных систем». Также будет полезно при изучении других дисциплин, связанных с разработкой программ и информационных систем, а также при подготовке выпускной квалификационной работы по направлениям, связанным с разработкой программных средств. </a:t>
            </a: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Имеются экземпляры в отделах: </a:t>
            </a:r>
          </a:p>
          <a:p>
            <a:r>
              <a:rPr lang="ru-RU" sz="1400" dirty="0">
                <a:latin typeface="Times New Roman" panose="02020603050405020304" pitchFamily="18" charset="0"/>
                <a:cs typeface="Times New Roman" panose="02020603050405020304" pitchFamily="18" charset="0"/>
              </a:rPr>
              <a:t>ХР </a:t>
            </a:r>
            <a:r>
              <a:rPr lang="ru-RU" sz="1400" dirty="0" smtClean="0">
                <a:latin typeface="Times New Roman" panose="02020603050405020304" pitchFamily="18" charset="0"/>
                <a:cs typeface="Times New Roman" panose="02020603050405020304" pitchFamily="18" charset="0"/>
              </a:rPr>
              <a:t>(1), ЗП (1), ч/з3 </a:t>
            </a:r>
            <a:r>
              <a:rPr lang="ru-RU" sz="1400" dirty="0">
                <a:latin typeface="Times New Roman" panose="02020603050405020304" pitchFamily="18" charset="0"/>
                <a:cs typeface="Times New Roman" panose="02020603050405020304" pitchFamily="18" charset="0"/>
              </a:rPr>
              <a:t>(7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(4).</a:t>
            </a:r>
            <a:endParaRPr lang="ru-RU" sz="1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stretch>
            <a:fillRect/>
          </a:stretch>
        </p:blipFill>
        <p:spPr>
          <a:xfrm>
            <a:off x="6354812" y="5762863"/>
            <a:ext cx="4078577" cy="1652159"/>
          </a:xfrm>
          <a:prstGeom prst="rect">
            <a:avLst/>
          </a:prstGeom>
        </p:spPr>
      </p:pic>
    </p:spTree>
    <p:extLst>
      <p:ext uri="{BB962C8B-B14F-4D97-AF65-F5344CB8AC3E}">
        <p14:creationId xmlns:p14="http://schemas.microsoft.com/office/powerpoint/2010/main" val="158194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40" y="900311"/>
            <a:ext cx="2314286" cy="3600000"/>
          </a:xfrm>
          <a:prstGeom prst="rect">
            <a:avLst/>
          </a:prstGeom>
        </p:spPr>
      </p:pic>
      <p:sp>
        <p:nvSpPr>
          <p:cNvPr id="5" name="Прямоугольник 4"/>
          <p:cNvSpPr/>
          <p:nvPr/>
        </p:nvSpPr>
        <p:spPr>
          <a:xfrm>
            <a:off x="3186460" y="892175"/>
            <a:ext cx="5976664" cy="4616648"/>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Антропова, Татьяна Геннадьевна. </a:t>
            </a:r>
          </a:p>
          <a:p>
            <a:r>
              <a:rPr lang="ru-RU" sz="1400" dirty="0">
                <a:latin typeface="Times New Roman" panose="02020603050405020304" pitchFamily="18" charset="0"/>
                <a:cs typeface="Times New Roman" panose="02020603050405020304" pitchFamily="18" charset="0"/>
              </a:rPr>
              <a:t>Защита интеллектуальной собственности [Электронный ресурс] : учеб. пособие / Т. Г. Антропова, Г. М. </a:t>
            </a:r>
            <a:r>
              <a:rPr lang="ru-RU" sz="1400" dirty="0" err="1">
                <a:latin typeface="Times New Roman" panose="02020603050405020304" pitchFamily="18" charset="0"/>
                <a:cs typeface="Times New Roman" panose="02020603050405020304" pitchFamily="18" charset="0"/>
              </a:rPr>
              <a:t>Квон</a:t>
            </a:r>
            <a:r>
              <a:rPr lang="ru-RU" sz="1400" dirty="0">
                <a:latin typeface="Times New Roman" panose="02020603050405020304" pitchFamily="18" charset="0"/>
                <a:cs typeface="Times New Roman" panose="02020603050405020304" pitchFamily="18" charset="0"/>
              </a:rPr>
              <a:t> ; Мин-во образ-я и науки РФ, ФГБОУ ВО КНИТУ-КАИ им. А.Н. Туполева. - Казань : КНИТУ-КАИ, 2018. - 144 с. - ISBN 978-5-7579-2338-3 : 68.00 р.</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Составлено </a:t>
            </a:r>
            <a:r>
              <a:rPr lang="ru-RU" sz="1400" dirty="0">
                <a:latin typeface="Times New Roman" panose="02020603050405020304" pitchFamily="18" charset="0"/>
                <a:cs typeface="Times New Roman" panose="02020603050405020304" pitchFamily="18" charset="0"/>
              </a:rPr>
              <a:t>в соответствии с современной структурой изучения учебных дисциплин и является дополнением к теоретическим курсам «Экономическая оценка инноваций», «Методика научных исследований». Курс разработан с целью формирования у обучающихся представления о логике принятия управленческих решений в сфере интеллектуальной, творческой деятельности, процессах создания и коммерциализации результатов разработки новых технологий, методах экономической оценки и защиты объектов интеллектуальной собственности.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Предназначено </a:t>
            </a:r>
            <a:r>
              <a:rPr lang="ru-RU" sz="1400" dirty="0">
                <a:latin typeface="Times New Roman" panose="02020603050405020304" pitchFamily="18" charset="0"/>
                <a:cs typeface="Times New Roman" panose="02020603050405020304" pitchFamily="18" charset="0"/>
              </a:rPr>
              <a:t>для студентов-магистров всех специальностей и направлений подготовки университета, слушателей образовательных программ. </a:t>
            </a:r>
          </a:p>
          <a:p>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Имеются </a:t>
            </a:r>
            <a:r>
              <a:rPr lang="ru-RU" sz="1400" dirty="0">
                <a:latin typeface="Times New Roman" panose="02020603050405020304" pitchFamily="18" charset="0"/>
                <a:cs typeface="Times New Roman" panose="02020603050405020304" pitchFamily="18" charset="0"/>
              </a:rPr>
              <a:t>экземпляры в отделах: </a:t>
            </a:r>
          </a:p>
          <a:p>
            <a:r>
              <a:rPr lang="ru-RU" sz="1400" dirty="0">
                <a:latin typeface="Times New Roman" panose="02020603050405020304" pitchFamily="18" charset="0"/>
                <a:cs typeface="Times New Roman" panose="02020603050405020304" pitchFamily="18" charset="0"/>
              </a:rPr>
              <a:t>ХР </a:t>
            </a:r>
            <a:r>
              <a:rPr lang="ru-RU" sz="1400" dirty="0" smtClean="0">
                <a:latin typeface="Times New Roman" panose="02020603050405020304" pitchFamily="18" charset="0"/>
                <a:cs typeface="Times New Roman" panose="02020603050405020304" pitchFamily="18" charset="0"/>
              </a:rPr>
              <a:t>(1),ЗП (1),ч/з1 </a:t>
            </a:r>
            <a:r>
              <a:rPr lang="ru-RU" sz="1400" dirty="0">
                <a:latin typeface="Times New Roman" panose="02020603050405020304" pitchFamily="18" charset="0"/>
                <a:cs typeface="Times New Roman" panose="02020603050405020304" pitchFamily="18" charset="0"/>
              </a:rPr>
              <a:t>(1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10 </a:t>
            </a:r>
            <a:r>
              <a:rPr lang="ru-RU" sz="1400" dirty="0" smtClean="0">
                <a:latin typeface="Times New Roman" panose="02020603050405020304" pitchFamily="18" charset="0"/>
                <a:cs typeface="Times New Roman" panose="02020603050405020304" pitchFamily="18" charset="0"/>
              </a:rPr>
              <a:t>(15),ч/з3 </a:t>
            </a:r>
            <a:r>
              <a:rPr lang="ru-RU" sz="1400" dirty="0">
                <a:latin typeface="Times New Roman" panose="02020603050405020304" pitchFamily="18" charset="0"/>
                <a:cs typeface="Times New Roman" panose="02020603050405020304" pitchFamily="18" charset="0"/>
              </a:rPr>
              <a:t>(7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(8).</a:t>
            </a:r>
            <a:endParaRPr lang="ru-RU" sz="1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stretch>
            <a:fillRect/>
          </a:stretch>
        </p:blipFill>
        <p:spPr>
          <a:xfrm>
            <a:off x="6308683" y="5724847"/>
            <a:ext cx="4078577" cy="1652159"/>
          </a:xfrm>
          <a:prstGeom prst="rect">
            <a:avLst/>
          </a:prstGeom>
        </p:spPr>
      </p:pic>
    </p:spTree>
    <p:extLst>
      <p:ext uri="{BB962C8B-B14F-4D97-AF65-F5344CB8AC3E}">
        <p14:creationId xmlns:p14="http://schemas.microsoft.com/office/powerpoint/2010/main" val="3769935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40" y="900711"/>
            <a:ext cx="2266664" cy="3600000"/>
          </a:xfrm>
          <a:prstGeom prst="rect">
            <a:avLst/>
          </a:prstGeom>
        </p:spPr>
      </p:pic>
      <p:sp>
        <p:nvSpPr>
          <p:cNvPr id="5" name="Прямоугольник 4"/>
          <p:cNvSpPr/>
          <p:nvPr/>
        </p:nvSpPr>
        <p:spPr>
          <a:xfrm>
            <a:off x="3186460" y="892175"/>
            <a:ext cx="6408712" cy="4616648"/>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Письменный, Дмитрий Трофимович. </a:t>
            </a:r>
          </a:p>
          <a:p>
            <a:r>
              <a:rPr lang="ru-RU" sz="1400" dirty="0" smtClean="0">
                <a:latin typeface="Times New Roman" panose="02020603050405020304" pitchFamily="18" charset="0"/>
                <a:cs typeface="Times New Roman" panose="02020603050405020304" pitchFamily="18" charset="0"/>
              </a:rPr>
              <a:t>Конспект </a:t>
            </a:r>
            <a:r>
              <a:rPr lang="ru-RU" sz="1400" dirty="0">
                <a:latin typeface="Times New Roman" panose="02020603050405020304" pitchFamily="18" charset="0"/>
                <a:cs typeface="Times New Roman" panose="02020603050405020304" pitchFamily="18" charset="0"/>
              </a:rPr>
              <a:t>лекций по высшей математике: в 2 ч. : учебник / Д. Т. Письменный. - М. : Айрис- пресс.</a:t>
            </a:r>
          </a:p>
          <a:p>
            <a:r>
              <a:rPr lang="ru-RU" sz="1400" dirty="0" smtClean="0">
                <a:latin typeface="Times New Roman" panose="02020603050405020304" pitchFamily="18" charset="0"/>
                <a:cs typeface="Times New Roman" panose="02020603050405020304" pitchFamily="18" charset="0"/>
              </a:rPr>
              <a:t>Ч</a:t>
            </a:r>
            <a:r>
              <a:rPr lang="ru-RU" sz="1400" dirty="0">
                <a:latin typeface="Times New Roman" panose="02020603050405020304" pitchFamily="18" charset="0"/>
                <a:cs typeface="Times New Roman" panose="02020603050405020304" pitchFamily="18" charset="0"/>
              </a:rPr>
              <a:t>. 2. - 12-е изд. - 2017. - 256 с. - ISBN 978-5-8112-6044-7(Ч.2). - ISBN 978-5-8112-4000-5 : 230.00 р., 246.00 р., 281.00 р.</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Данный </a:t>
            </a:r>
            <a:r>
              <a:rPr lang="ru-RU" sz="1400" dirty="0">
                <a:latin typeface="Times New Roman" panose="02020603050405020304" pitchFamily="18" charset="0"/>
                <a:cs typeface="Times New Roman" panose="02020603050405020304" pitchFamily="18" charset="0"/>
              </a:rPr>
              <a:t>курс лекций адресован учащимся высших учебных заведений, изучающим математику на различных отделениях.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Вторая </a:t>
            </a:r>
            <a:r>
              <a:rPr lang="ru-RU" sz="1400" dirty="0">
                <a:latin typeface="Times New Roman" panose="02020603050405020304" pitchFamily="18" charset="0"/>
                <a:cs typeface="Times New Roman" panose="02020603050405020304" pitchFamily="18" charset="0"/>
              </a:rPr>
              <a:t>часть содержит необходимый материал по девяти разделам курса высшей математики: дифференциальные уравнения, двойные, тройные, криволинейные и поверхностные интегралы, числовые и степенные ряды, ряды и интеграл Фурье, элементы теории поля и теории функций комплексного переменного, элементы операционного исчисления.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Теория</a:t>
            </a:r>
            <a:r>
              <a:rPr lang="ru-RU" sz="1400" dirty="0">
                <a:latin typeface="Times New Roman" panose="02020603050405020304" pitchFamily="18" charset="0"/>
                <a:cs typeface="Times New Roman" panose="02020603050405020304" pitchFamily="18" charset="0"/>
              </a:rPr>
              <a:t>, изложенная в пособии, проиллюстрирована большим количеством примеров и задач, что позволит студентам эффективно подготовиться к сдаче зачетов и экзаменов. </a:t>
            </a:r>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Имеются экземпляры в отделах: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ч/з1 </a:t>
            </a:r>
            <a:r>
              <a:rPr lang="ru-RU" sz="1400" dirty="0">
                <a:latin typeface="Times New Roman" panose="02020603050405020304" pitchFamily="18" charset="0"/>
                <a:cs typeface="Times New Roman" panose="02020603050405020304" pitchFamily="18" charset="0"/>
              </a:rPr>
              <a:t>(1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10 (1), ч/з2 (5зд),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31/7 (3), ч/з4 (3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Толстого 15 (4), ч/з3 (7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(5</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stretch>
            <a:fillRect/>
          </a:stretch>
        </p:blipFill>
        <p:spPr>
          <a:xfrm>
            <a:off x="6308683" y="5724847"/>
            <a:ext cx="4078577" cy="1652159"/>
          </a:xfrm>
          <a:prstGeom prst="rect">
            <a:avLst/>
          </a:prstGeom>
        </p:spPr>
      </p:pic>
    </p:spTree>
    <p:extLst>
      <p:ext uri="{BB962C8B-B14F-4D97-AF65-F5344CB8AC3E}">
        <p14:creationId xmlns:p14="http://schemas.microsoft.com/office/powerpoint/2010/main" val="89573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40" y="900311"/>
            <a:ext cx="2356364" cy="3600000"/>
          </a:xfrm>
          <a:prstGeom prst="rect">
            <a:avLst/>
          </a:prstGeom>
        </p:spPr>
      </p:pic>
      <p:sp>
        <p:nvSpPr>
          <p:cNvPr id="5" name="Прямоугольник 4"/>
          <p:cNvSpPr/>
          <p:nvPr/>
        </p:nvSpPr>
        <p:spPr>
          <a:xfrm>
            <a:off x="3186460" y="900311"/>
            <a:ext cx="6048672" cy="4832092"/>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HTML, CSS, SCRATCH, PYTHON. Моя первая книга по программированию : учебное пособие / С. В. Голиков [и др.]. - СПб. : Наука и Техника, 2018. - 336 с. - (Программирование для начинающих). - ISBN 978-5-94387-754-4 : 647.00 р.</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Хотите </a:t>
            </a:r>
            <a:r>
              <a:rPr lang="ru-RU" sz="1400" dirty="0">
                <a:latin typeface="Times New Roman" panose="02020603050405020304" pitchFamily="18" charset="0"/>
                <a:cs typeface="Times New Roman" panose="02020603050405020304" pitchFamily="18" charset="0"/>
              </a:rPr>
              <a:t>научиться создавать программы и сайты, но не знаете, как это сделать? Тогда эта книга — то, что вам нужно! Она состоит из двух частей: в первой части вы изучите два популярных языка программирования </a:t>
            </a:r>
            <a:r>
              <a:rPr lang="ru-RU" sz="1400" dirty="0" err="1">
                <a:latin typeface="Times New Roman" panose="02020603050405020304" pitchFamily="18" charset="0"/>
                <a:cs typeface="Times New Roman" panose="02020603050405020304" pitchFamily="18" charset="0"/>
              </a:rPr>
              <a:t>Scratch</a:t>
            </a:r>
            <a:r>
              <a:rPr lang="ru-RU" sz="1400" dirty="0">
                <a:latin typeface="Times New Roman" panose="02020603050405020304" pitchFamily="18" charset="0"/>
                <a:cs typeface="Times New Roman" panose="02020603050405020304" pitchFamily="18" charset="0"/>
              </a:rPr>
              <a:t> и </a:t>
            </a:r>
            <a:r>
              <a:rPr lang="ru-RU" sz="1400" dirty="0" err="1">
                <a:latin typeface="Times New Roman" panose="02020603050405020304" pitchFamily="18" charset="0"/>
                <a:cs typeface="Times New Roman" panose="02020603050405020304" pitchFamily="18" charset="0"/>
              </a:rPr>
              <a:t>Python</a:t>
            </a:r>
            <a:r>
              <a:rPr lang="ru-RU" sz="1400" dirty="0">
                <a:latin typeface="Times New Roman" panose="02020603050405020304" pitchFamily="18" charset="0"/>
                <a:cs typeface="Times New Roman" panose="02020603050405020304" pitchFamily="18" charset="0"/>
              </a:rPr>
              <a:t>, а во второй части узнаете, как создавать сайты с помощью HTML и CSS. Сама книга состоит из последовательных заданий, которые вы будете выполнять под чутким руководством авторов книги. Вы сами напишите свои первые программы, узнаете, как работает программный код, как использовать логические операторы, циклы, условия и другие элементы программирования.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Отдельные </a:t>
            </a:r>
            <a:r>
              <a:rPr lang="ru-RU" sz="1400" dirty="0">
                <a:latin typeface="Times New Roman" panose="02020603050405020304" pitchFamily="18" charset="0"/>
                <a:cs typeface="Times New Roman" panose="02020603050405020304" pitchFamily="18" charset="0"/>
              </a:rPr>
              <a:t>разделы книги посвящены тому, как создавать собственные полноценные игры! В этой книге содержится минимум необходимой теории и максимум полезной практики, которая заставит вас почувствовать себя настоящим разработчиком программ и сайтов! </a:t>
            </a: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Имеются экземпляры в отделах: </a:t>
            </a:r>
          </a:p>
          <a:p>
            <a:r>
              <a:rPr lang="ru-RU" sz="1400" dirty="0">
                <a:latin typeface="Times New Roman" panose="02020603050405020304" pitchFamily="18" charset="0"/>
                <a:cs typeface="Times New Roman" panose="02020603050405020304" pitchFamily="18" charset="0"/>
              </a:rPr>
              <a:t>ч/з3 (7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1).</a:t>
            </a:r>
            <a:endParaRPr lang="ru-RU" sz="1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stretch>
            <a:fillRect/>
          </a:stretch>
        </p:blipFill>
        <p:spPr>
          <a:xfrm>
            <a:off x="6282804" y="5724847"/>
            <a:ext cx="4078577" cy="1652159"/>
          </a:xfrm>
          <a:prstGeom prst="rect">
            <a:avLst/>
          </a:prstGeom>
        </p:spPr>
      </p:pic>
    </p:spTree>
    <p:extLst>
      <p:ext uri="{BB962C8B-B14F-4D97-AF65-F5344CB8AC3E}">
        <p14:creationId xmlns:p14="http://schemas.microsoft.com/office/powerpoint/2010/main" val="2424300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41" y="925838"/>
            <a:ext cx="2084211" cy="3600000"/>
          </a:xfrm>
          <a:prstGeom prst="rect">
            <a:avLst/>
          </a:prstGeom>
        </p:spPr>
      </p:pic>
      <p:sp>
        <p:nvSpPr>
          <p:cNvPr id="5" name="Прямоугольник 4"/>
          <p:cNvSpPr/>
          <p:nvPr/>
        </p:nvSpPr>
        <p:spPr>
          <a:xfrm>
            <a:off x="3186460" y="900311"/>
            <a:ext cx="5904656" cy="4401205"/>
          </a:xfrm>
          <a:prstGeom prst="rect">
            <a:avLst/>
          </a:prstGeom>
        </p:spPr>
        <p:txBody>
          <a:bodyPr wrap="square">
            <a:spAutoFit/>
          </a:bodyPr>
          <a:lstStyle/>
          <a:p>
            <a:r>
              <a:rPr lang="ru-RU" sz="1400" dirty="0" err="1">
                <a:latin typeface="Times New Roman" panose="02020603050405020304" pitchFamily="18" charset="0"/>
                <a:cs typeface="Times New Roman" panose="02020603050405020304" pitchFamily="18" charset="0"/>
              </a:rPr>
              <a:t>Кармалита</a:t>
            </a:r>
            <a:r>
              <a:rPr lang="ru-RU" sz="1400" dirty="0">
                <a:latin typeface="Times New Roman" panose="02020603050405020304" pitchFamily="18" charset="0"/>
                <a:cs typeface="Times New Roman" panose="02020603050405020304" pitchFamily="18" charset="0"/>
              </a:rPr>
              <a:t>, Вячеслав Алексеевич. </a:t>
            </a:r>
          </a:p>
          <a:p>
            <a:r>
              <a:rPr lang="ru-RU" sz="1400" dirty="0">
                <a:latin typeface="Times New Roman" panose="02020603050405020304" pitchFamily="18" charset="0"/>
                <a:cs typeface="Times New Roman" panose="02020603050405020304" pitchFamily="18" charset="0"/>
              </a:rPr>
              <a:t>Цифровая обработка случайных колебаний : научное издание / В. А. </a:t>
            </a:r>
            <a:r>
              <a:rPr lang="ru-RU" sz="1400" dirty="0" err="1">
                <a:latin typeface="Times New Roman" panose="02020603050405020304" pitchFamily="18" charset="0"/>
                <a:cs typeface="Times New Roman" panose="02020603050405020304" pitchFamily="18" charset="0"/>
              </a:rPr>
              <a:t>Кармалита</a:t>
            </a:r>
            <a:r>
              <a:rPr lang="ru-RU" sz="1400" dirty="0">
                <a:latin typeface="Times New Roman" panose="02020603050405020304" pitchFamily="18" charset="0"/>
                <a:cs typeface="Times New Roman" panose="02020603050405020304" pitchFamily="18" charset="0"/>
              </a:rPr>
              <a:t>. - 2-е изд., </a:t>
            </a:r>
            <a:r>
              <a:rPr lang="ru-RU" sz="1400" dirty="0" err="1">
                <a:latin typeface="Times New Roman" panose="02020603050405020304" pitchFamily="18" charset="0"/>
                <a:cs typeface="Times New Roman" panose="02020603050405020304" pitchFamily="18" charset="0"/>
              </a:rPr>
              <a:t>испр</a:t>
            </a:r>
            <a:r>
              <a:rPr lang="ru-RU" sz="1400" dirty="0">
                <a:latin typeface="Times New Roman" panose="02020603050405020304" pitchFamily="18" charset="0"/>
                <a:cs typeface="Times New Roman" panose="02020603050405020304" pitchFamily="18" charset="0"/>
              </a:rPr>
              <a:t>. и доп. - М. : Инновационное машиностроение, 2018. - 88 с. - ISBN 978-5-6040794-9-2 : 100.00 р.</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Рассмотрен </a:t>
            </a:r>
            <a:r>
              <a:rPr lang="ru-RU" sz="1400" dirty="0" err="1">
                <a:latin typeface="Times New Roman" panose="02020603050405020304" pitchFamily="18" charset="0"/>
                <a:cs typeface="Times New Roman" panose="02020603050405020304" pitchFamily="18" charset="0"/>
              </a:rPr>
              <a:t>авторегрессионный</a:t>
            </a:r>
            <a:r>
              <a:rPr lang="ru-RU" sz="1400" dirty="0">
                <a:latin typeface="Times New Roman" panose="02020603050405020304" pitchFamily="18" charset="0"/>
                <a:cs typeface="Times New Roman" panose="02020603050405020304" pitchFamily="18" charset="0"/>
              </a:rPr>
              <a:t> (параметрический) метод обработки случайных колебаний, базирующийся на дискретно-совпадающей модели ряда Юла. Предложены алгоритмы обработки измерительных сигналов с учетом их многокомпонентности. Определены правила оптимизации процедуры обработки данных для повышения точности оценок декремента и собственной частоты колебаний.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Представлены </a:t>
            </a:r>
            <a:r>
              <a:rPr lang="ru-RU" sz="1400" dirty="0">
                <a:latin typeface="Times New Roman" panose="02020603050405020304" pitchFamily="18" charset="0"/>
                <a:cs typeface="Times New Roman" panose="02020603050405020304" pitchFamily="18" charset="0"/>
              </a:rPr>
              <a:t>результаты экспериментальной апробации метода применительно к задачам </a:t>
            </a:r>
            <a:r>
              <a:rPr lang="ru-RU" sz="1400" dirty="0" err="1">
                <a:latin typeface="Times New Roman" panose="02020603050405020304" pitchFamily="18" charset="0"/>
                <a:cs typeface="Times New Roman" panose="02020603050405020304" pitchFamily="18" charset="0"/>
              </a:rPr>
              <a:t>турбомашиностроения</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Предназначена </a:t>
            </a:r>
            <a:r>
              <a:rPr lang="ru-RU" sz="1400" dirty="0">
                <a:latin typeface="Times New Roman" panose="02020603050405020304" pitchFamily="18" charset="0"/>
                <a:cs typeface="Times New Roman" panose="02020603050405020304" pitchFamily="18" charset="0"/>
              </a:rPr>
              <a:t>для специалистов, занимающихся обработкой и анализом наблюдений за случайными процессами, а также может быть полезна аспирантам и студентам высших учебных заведений. </a:t>
            </a:r>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Имеются экземпляры в отделах: </a:t>
            </a:r>
          </a:p>
          <a:p>
            <a:r>
              <a:rPr lang="ru-RU" sz="1400" dirty="0">
                <a:latin typeface="Times New Roman" panose="02020603050405020304" pitchFamily="18" charset="0"/>
                <a:cs typeface="Times New Roman" panose="02020603050405020304" pitchFamily="18" charset="0"/>
              </a:rPr>
              <a:t>ХР </a:t>
            </a:r>
            <a:r>
              <a:rPr lang="ru-RU" sz="1400" dirty="0" smtClean="0">
                <a:latin typeface="Times New Roman" panose="02020603050405020304" pitchFamily="18" charset="0"/>
                <a:cs typeface="Times New Roman" panose="02020603050405020304" pitchFamily="18" charset="0"/>
              </a:rPr>
              <a:t>(1), ч/з3 </a:t>
            </a:r>
            <a:r>
              <a:rPr lang="ru-RU" sz="1400" dirty="0">
                <a:latin typeface="Times New Roman" panose="02020603050405020304" pitchFamily="18" charset="0"/>
                <a:cs typeface="Times New Roman" panose="02020603050405020304" pitchFamily="18" charset="0"/>
              </a:rPr>
              <a:t>(7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stretch>
            <a:fillRect/>
          </a:stretch>
        </p:blipFill>
        <p:spPr>
          <a:xfrm>
            <a:off x="6308683" y="5728872"/>
            <a:ext cx="4078577" cy="1652159"/>
          </a:xfrm>
          <a:prstGeom prst="rect">
            <a:avLst/>
          </a:prstGeom>
        </p:spPr>
      </p:pic>
    </p:spTree>
    <p:extLst>
      <p:ext uri="{BB962C8B-B14F-4D97-AF65-F5344CB8AC3E}">
        <p14:creationId xmlns:p14="http://schemas.microsoft.com/office/powerpoint/2010/main" val="366824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40" y="900311"/>
            <a:ext cx="2250000" cy="3600000"/>
          </a:xfrm>
          <a:prstGeom prst="rect">
            <a:avLst/>
          </a:prstGeom>
        </p:spPr>
      </p:pic>
      <p:sp>
        <p:nvSpPr>
          <p:cNvPr id="5" name="Прямоугольник 4"/>
          <p:cNvSpPr/>
          <p:nvPr/>
        </p:nvSpPr>
        <p:spPr>
          <a:xfrm>
            <a:off x="3186460" y="900311"/>
            <a:ext cx="5688632" cy="3754874"/>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Розов, Алексей Константинович. </a:t>
            </a:r>
          </a:p>
          <a:p>
            <a:r>
              <a:rPr lang="ru-RU" sz="1400" dirty="0">
                <a:latin typeface="Times New Roman" panose="02020603050405020304" pitchFamily="18" charset="0"/>
                <a:cs typeface="Times New Roman" panose="02020603050405020304" pitchFamily="18" charset="0"/>
              </a:rPr>
              <a:t>Избранные задачи статистического последовательного анализа : научное издание / А. К. Розов. - СПб. : Политехника, 2018. - 224 с. - (Прикладная математика ). - ISBN 978-5-7325-1122-2 : 140.00 р.</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книге изложены новые методы обнаружения, оценивания и управления случайными процессами. Показывается, что реализация методов возможна с помощью цифровых вычислителей, работающих в реальном масштабе времени.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Предназначена </a:t>
            </a:r>
            <a:r>
              <a:rPr lang="ru-RU" sz="1400" dirty="0">
                <a:latin typeface="Times New Roman" panose="02020603050405020304" pitchFamily="18" charset="0"/>
                <a:cs typeface="Times New Roman" panose="02020603050405020304" pitchFamily="18" charset="0"/>
              </a:rPr>
              <a:t>аспирантам и научным сотрудникам, которых могут заинтересовать новые вероятностно-статистические подходы в разработке информационно-управляющих систем. </a:t>
            </a:r>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Имеются экземпляры в отделах: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ХР </a:t>
            </a:r>
            <a:r>
              <a:rPr lang="ru-RU" sz="1400" dirty="0">
                <a:latin typeface="Times New Roman" panose="02020603050405020304" pitchFamily="18" charset="0"/>
                <a:cs typeface="Times New Roman" panose="02020603050405020304" pitchFamily="18" charset="0"/>
              </a:rPr>
              <a:t>(1), ч/з3 (7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(1), ч/з5 (8-е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Четаева,18а (1)</a:t>
            </a:r>
          </a:p>
          <a:p>
            <a:r>
              <a:rPr lang="ru-RU"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stretch>
            <a:fillRect/>
          </a:stretch>
        </p:blipFill>
        <p:spPr>
          <a:xfrm>
            <a:off x="6308683" y="5728872"/>
            <a:ext cx="4078577" cy="1652159"/>
          </a:xfrm>
          <a:prstGeom prst="rect">
            <a:avLst/>
          </a:prstGeom>
        </p:spPr>
      </p:pic>
    </p:spTree>
    <p:extLst>
      <p:ext uri="{BB962C8B-B14F-4D97-AF65-F5344CB8AC3E}">
        <p14:creationId xmlns:p14="http://schemas.microsoft.com/office/powerpoint/2010/main" val="393783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ÐÐ°ÑÑÐ¸Ð½ÐºÐ¸ Ð¿Ð¾ Ð·Ð°Ð¿ÑÐ¾ÑÑ ÑÑÐ¾Ð¿ÐºÐ¸ ÐºÐ½Ð¸Ð³ ÐºÐ»Ð¸Ð¿Ð°ÑÑ"/>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rcRect l="-1" r="-1347"/>
          <a:stretch/>
        </p:blipFill>
        <p:spPr bwMode="auto">
          <a:xfrm>
            <a:off x="6282804" y="5765081"/>
            <a:ext cx="4076616" cy="16558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5"/>
          <a:stretch>
            <a:fillRect/>
          </a:stretch>
        </p:blipFill>
        <p:spPr>
          <a:xfrm>
            <a:off x="306140" y="900311"/>
            <a:ext cx="2606896" cy="3600000"/>
          </a:xfrm>
          <a:prstGeom prst="rect">
            <a:avLst/>
          </a:prstGeom>
        </p:spPr>
      </p:pic>
      <p:sp>
        <p:nvSpPr>
          <p:cNvPr id="5" name="Прямоугольник 4"/>
          <p:cNvSpPr/>
          <p:nvPr/>
        </p:nvSpPr>
        <p:spPr>
          <a:xfrm>
            <a:off x="3618508" y="900311"/>
            <a:ext cx="5976664" cy="6124754"/>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Мейер, Эрик А. </a:t>
            </a:r>
          </a:p>
          <a:p>
            <a:r>
              <a:rPr lang="en-US" sz="1400" dirty="0">
                <a:latin typeface="Times New Roman" panose="02020603050405020304" pitchFamily="18" charset="0"/>
                <a:cs typeface="Times New Roman" panose="02020603050405020304" pitchFamily="18" charset="0"/>
              </a:rPr>
              <a:t>CSS. </a:t>
            </a:r>
            <a:r>
              <a:rPr lang="ru-RU" sz="1400" dirty="0">
                <a:latin typeface="Times New Roman" panose="02020603050405020304" pitchFamily="18" charset="0"/>
                <a:cs typeface="Times New Roman" panose="02020603050405020304" pitchFamily="18" charset="0"/>
              </a:rPr>
              <a:t>Карманный справочник. Визуальное представление веб-содержимого : научно-популярная литература / Э. А. Мейер ; пер. с англ. И. В. </a:t>
            </a:r>
            <a:r>
              <a:rPr lang="ru-RU" sz="1400" dirty="0" err="1">
                <a:latin typeface="Times New Roman" panose="02020603050405020304" pitchFamily="18" charset="0"/>
                <a:cs typeface="Times New Roman" panose="02020603050405020304" pitchFamily="18" charset="0"/>
              </a:rPr>
              <a:t>Берштейна</a:t>
            </a:r>
            <a:r>
              <a:rPr lang="ru-RU" sz="1400" dirty="0">
                <a:latin typeface="Times New Roman" panose="02020603050405020304" pitchFamily="18" charset="0"/>
                <a:cs typeface="Times New Roman" panose="02020603050405020304" pitchFamily="18" charset="0"/>
              </a:rPr>
              <a:t>. - 5-е изд. - М. : Диалектика, 2019. - 208 с. - </a:t>
            </a:r>
            <a:r>
              <a:rPr lang="en-US" sz="1400" dirty="0">
                <a:latin typeface="Times New Roman" panose="02020603050405020304" pitchFamily="18" charset="0"/>
                <a:cs typeface="Times New Roman" panose="02020603050405020304" pitchFamily="18" charset="0"/>
              </a:rPr>
              <a:t>ISBN 978-5-6041394-1-7 : 563.00 </a:t>
            </a:r>
            <a:r>
              <a:rPr lang="ru-RU" sz="1400" dirty="0">
                <a:latin typeface="Times New Roman" panose="02020603050405020304" pitchFamily="18" charset="0"/>
                <a:cs typeface="Times New Roman" panose="02020603050405020304" pitchFamily="18" charset="0"/>
              </a:rPr>
              <a:t>р.</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Эта книга служит справочным пособием, помогающим читателю решать стоящие перед ним задачи разработки прикладных программ. В общем, приведенные здесь примеры кода можно использовать в своих программах и документации. </a:t>
            </a:r>
          </a:p>
          <a:p>
            <a:r>
              <a:rPr lang="ru-RU" sz="1400" dirty="0" smtClean="0">
                <a:latin typeface="Times New Roman" panose="02020603050405020304" pitchFamily="18" charset="0"/>
                <a:cs typeface="Times New Roman" panose="02020603050405020304" pitchFamily="18" charset="0"/>
              </a:rPr>
              <a:t>Все </a:t>
            </a:r>
            <a:r>
              <a:rPr lang="ru-RU" sz="1400" dirty="0">
                <a:latin typeface="Times New Roman" panose="02020603050405020304" pitchFamily="18" charset="0"/>
                <a:cs typeface="Times New Roman" panose="02020603050405020304" pitchFamily="18" charset="0"/>
              </a:rPr>
              <a:t>названия программных продуктов являются зарегистрированными торговыми марками соответствующих фирм. Никакая часть настоящего издания ни в каких целях не может быть воспроизведена в какой бы то ни было форме и какими бы то ни было средствами, будь то электронные или механические, включая фотокопирование и запись на магнитный носитель, если на это нет письменного разрешения издательства </a:t>
            </a:r>
            <a:r>
              <a:rPr lang="en-US" sz="1400" dirty="0">
                <a:latin typeface="Times New Roman" panose="02020603050405020304" pitchFamily="18" charset="0"/>
                <a:cs typeface="Times New Roman" panose="02020603050405020304" pitchFamily="18" charset="0"/>
              </a:rPr>
              <a:t>O’Reilly Media, Inc. Authorized Russian translation of the English edition of CSS Pocket Reference, Fifth Edition (ISBN 978-1-492-03339-4) © 2018 O’Reilly Media, Inc. This translation is published and sold by permission of O’Reilly Media, Inc., which owns or controls all rights to sell the same. All rights reserved. No part of this book may be reproduced or transmitted in any form or by any means, electronic or mechanical, including photocopying, recording, or by any information storage or retrieval system, without the prior written permission of the copyright owner and the Publisher. </a:t>
            </a: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Имеются экземпляры в отделах: </a:t>
            </a:r>
          </a:p>
          <a:p>
            <a:r>
              <a:rPr lang="ru-RU" sz="1400" dirty="0">
                <a:latin typeface="Times New Roman" panose="02020603050405020304" pitchFamily="18" charset="0"/>
                <a:cs typeface="Times New Roman" panose="02020603050405020304" pitchFamily="18" charset="0"/>
              </a:rPr>
              <a:t>ч/з3 (7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1).</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287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 y="-1885"/>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 y="7489263"/>
            <a:ext cx="10693401" cy="72000"/>
          </a:xfrm>
          <a:prstGeom prst="rect">
            <a:avLst/>
          </a:prstGeom>
          <a:gradFill>
            <a:gsLst>
              <a:gs pos="0">
                <a:schemeClr val="tx2">
                  <a:lumMod val="75000"/>
                </a:schemeClr>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1156" y="97682"/>
            <a:ext cx="1287985" cy="123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Рисунок 14"/>
          <p:cNvPicPr>
            <a:picLocks noChangeAspect="1"/>
          </p:cNvPicPr>
          <p:nvPr/>
        </p:nvPicPr>
        <p:blipFill>
          <a:blip r:embed="rId4"/>
          <a:stretch>
            <a:fillRect/>
          </a:stretch>
        </p:blipFill>
        <p:spPr>
          <a:xfrm>
            <a:off x="3618508" y="234598"/>
            <a:ext cx="3709810" cy="2086287"/>
          </a:xfrm>
          <a:prstGeom prst="rect">
            <a:avLst/>
          </a:prstGeom>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527" y="205576"/>
            <a:ext cx="1786979" cy="7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Заголовок 1"/>
          <p:cNvSpPr txBox="1">
            <a:spLocks/>
          </p:cNvSpPr>
          <p:nvPr/>
        </p:nvSpPr>
        <p:spPr>
          <a:xfrm>
            <a:off x="1093515" y="2319034"/>
            <a:ext cx="9343131" cy="806702"/>
          </a:xfrm>
          <a:prstGeom prst="rect">
            <a:avLst/>
          </a:prstGeom>
        </p:spPr>
        <p:txBody>
          <a:bodyPr>
            <a:no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5000" b="1" spc="150" dirty="0" smtClean="0">
                <a:ln w="11430"/>
                <a:solidFill>
                  <a:schemeClr val="accent1">
                    <a:lumMod val="50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СПАСИБО ЗА ВНИМАНИЕ</a:t>
            </a:r>
            <a:r>
              <a:rPr lang="ru-RU" sz="5000" b="1" spc="150" dirty="0" smtClean="0">
                <a:ln w="11430"/>
                <a:solidFill>
                  <a:schemeClr val="accent1">
                    <a:lumMod val="50000"/>
                  </a:schemeClr>
                </a:solidFill>
                <a:effectLst>
                  <a:outerShdw blurRad="25400" algn="tl" rotWithShape="0">
                    <a:srgbClr val="000000">
                      <a:alpha val="43000"/>
                    </a:srgbClr>
                  </a:outerShdw>
                </a:effectLst>
                <a:cs typeface="Times New Roman" panose="02020603050405020304" pitchFamily="18" charset="0"/>
              </a:rPr>
              <a:t>!</a:t>
            </a:r>
            <a:endParaRPr lang="ru-RU" sz="5000" b="1" spc="150" dirty="0">
              <a:ln w="11430"/>
              <a:solidFill>
                <a:schemeClr val="accent1">
                  <a:lumMod val="50000"/>
                </a:schemeClr>
              </a:solidFill>
              <a:effectLst>
                <a:outerShdw blurRad="25400" algn="tl" rotWithShape="0">
                  <a:srgbClr val="000000">
                    <a:alpha val="43000"/>
                  </a:srgbClr>
                </a:outerShdw>
              </a:effectLst>
              <a:cs typeface="Times New Roman" panose="02020603050405020304" pitchFamily="18" charset="0"/>
            </a:endParaRPr>
          </a:p>
        </p:txBody>
      </p:sp>
      <p:sp>
        <p:nvSpPr>
          <p:cNvPr id="29" name="Прямоугольник 28"/>
          <p:cNvSpPr>
            <a:spLocks noChangeArrowheads="1"/>
          </p:cNvSpPr>
          <p:nvPr/>
        </p:nvSpPr>
        <p:spPr bwMode="auto">
          <a:xfrm>
            <a:off x="0" y="6732959"/>
            <a:ext cx="37099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ru-RU" altLang="ru-RU" sz="1400" dirty="0">
                <a:latin typeface="Times New Roman" panose="02020603050405020304" pitchFamily="18" charset="0"/>
                <a:cs typeface="Times New Roman" panose="02020603050405020304" pitchFamily="18" charset="0"/>
              </a:rPr>
              <a:t>Адрес: ул. Б. Красная, д. 55, 7-е зд. </a:t>
            </a:r>
            <a:r>
              <a:rPr lang="ru-RU" altLang="ru-RU" sz="1400" dirty="0" smtClean="0">
                <a:latin typeface="Times New Roman" panose="02020603050405020304" pitchFamily="18" charset="0"/>
                <a:cs typeface="Times New Roman" panose="02020603050405020304" pitchFamily="18" charset="0"/>
              </a:rPr>
              <a:t>КНИТУ-КАИ, 4-й </a:t>
            </a:r>
            <a:r>
              <a:rPr lang="ru-RU" altLang="ru-RU" sz="1400" dirty="0">
                <a:latin typeface="Times New Roman" panose="02020603050405020304" pitchFamily="18" charset="0"/>
                <a:cs typeface="Times New Roman" panose="02020603050405020304" pitchFamily="18" charset="0"/>
              </a:rPr>
              <a:t>этаж, комн. 423. </a:t>
            </a:r>
          </a:p>
          <a:p>
            <a:pPr>
              <a:spcBef>
                <a:spcPct val="0"/>
              </a:spcBef>
              <a:buFontTx/>
              <a:buNone/>
            </a:pPr>
            <a:r>
              <a:rPr lang="ru-RU" altLang="ru-RU" sz="1400" dirty="0">
                <a:latin typeface="Times New Roman" panose="02020603050405020304" pitchFamily="18" charset="0"/>
                <a:cs typeface="Times New Roman" panose="02020603050405020304" pitchFamily="18" charset="0"/>
              </a:rPr>
              <a:t>Внутр. тел.: 75-13</a:t>
            </a:r>
            <a:r>
              <a:rPr lang="ru-RU" altLang="ru-RU" sz="1400" dirty="0" smtClean="0">
                <a:latin typeface="Times New Roman" panose="02020603050405020304" pitchFamily="18" charset="0"/>
                <a:cs typeface="Times New Roman" panose="02020603050405020304" pitchFamily="18" charset="0"/>
              </a:rPr>
              <a:t>.</a:t>
            </a:r>
            <a:endParaRPr lang="ru-RU" altLang="ru-RU" sz="1400" dirty="0">
              <a:latin typeface="Times New Roman" panose="02020603050405020304" pitchFamily="18" charset="0"/>
              <a:cs typeface="Times New Roman" panose="02020603050405020304" pitchFamily="18" charset="0"/>
            </a:endParaRPr>
          </a:p>
        </p:txBody>
      </p:sp>
      <p:sp>
        <p:nvSpPr>
          <p:cNvPr id="31" name="Прямоугольник 30"/>
          <p:cNvSpPr>
            <a:spLocks noChangeArrowheads="1"/>
          </p:cNvSpPr>
          <p:nvPr/>
        </p:nvSpPr>
        <p:spPr bwMode="auto">
          <a:xfrm>
            <a:off x="2754412" y="4068663"/>
            <a:ext cx="68407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ru-RU" altLang="ru-RU" sz="1800" b="1" dirty="0">
                <a:latin typeface="Times New Roman" panose="02020603050405020304" pitchFamily="18" charset="0"/>
                <a:cs typeface="Times New Roman" panose="02020603050405020304" pitchFamily="18" charset="0"/>
              </a:rPr>
              <a:t>Козлова Наталья </a:t>
            </a:r>
            <a:r>
              <a:rPr lang="ru-RU" altLang="ru-RU" sz="1800" b="1" dirty="0" smtClean="0">
                <a:latin typeface="Times New Roman" panose="02020603050405020304" pitchFamily="18" charset="0"/>
                <a:cs typeface="Times New Roman" panose="02020603050405020304" pitchFamily="18" charset="0"/>
              </a:rPr>
              <a:t>Владимировна,</a:t>
            </a:r>
            <a:endParaRPr lang="ru-RU" altLang="ru-RU" sz="1800" b="1" dirty="0">
              <a:latin typeface="Times New Roman" panose="02020603050405020304" pitchFamily="18" charset="0"/>
              <a:cs typeface="Times New Roman" panose="02020603050405020304" pitchFamily="18" charset="0"/>
            </a:endParaRPr>
          </a:p>
          <a:p>
            <a:pPr>
              <a:spcBef>
                <a:spcPct val="0"/>
              </a:spcBef>
              <a:buFontTx/>
              <a:buNone/>
            </a:pPr>
            <a:r>
              <a:rPr lang="ru-RU" altLang="ru-RU" sz="1800" dirty="0">
                <a:latin typeface="Times New Roman" panose="02020603050405020304" pitchFamily="18" charset="0"/>
                <a:cs typeface="Times New Roman" panose="02020603050405020304" pitchFamily="18" charset="0"/>
              </a:rPr>
              <a:t>ведущий библиотекарь </a:t>
            </a:r>
            <a:r>
              <a:rPr lang="ru-RU" altLang="ru-RU" sz="1800" dirty="0">
                <a:solidFill>
                  <a:srgbClr val="000000"/>
                </a:solidFill>
                <a:latin typeface="Times New Roman" panose="02020603050405020304" pitchFamily="18" charset="0"/>
                <a:cs typeface="Times New Roman" panose="02020603050405020304" pitchFamily="18" charset="0"/>
              </a:rPr>
              <a:t>сектора по информационно-библиотечному обслуживанию IT-</a:t>
            </a:r>
            <a:r>
              <a:rPr lang="ru-RU" altLang="ru-RU" sz="1800" dirty="0">
                <a:latin typeface="Times New Roman" panose="02020603050405020304" pitchFamily="18" charset="0"/>
                <a:ea typeface="Calibri" panose="020F0502020204030204" pitchFamily="34" charset="0"/>
                <a:cs typeface="Times New Roman" panose="02020603050405020304" pitchFamily="18" charset="0"/>
              </a:rPr>
              <a:t> </a:t>
            </a:r>
            <a:r>
              <a:rPr lang="ru-RU" altLang="ru-RU" sz="1800" dirty="0">
                <a:solidFill>
                  <a:srgbClr val="000000"/>
                </a:solidFill>
                <a:latin typeface="Times New Roman" panose="02020603050405020304" pitchFamily="18" charset="0"/>
                <a:cs typeface="Times New Roman" panose="02020603050405020304" pitchFamily="18" charset="0"/>
              </a:rPr>
              <a:t>и радиотехнического профиля</a:t>
            </a:r>
            <a:endParaRPr lang="ru-RU" altLang="ru-RU" sz="1800" dirty="0">
              <a:latin typeface="Times New Roman" panose="02020603050405020304" pitchFamily="18" charset="0"/>
              <a:cs typeface="Times New Roman" panose="02020603050405020304" pitchFamily="18" charset="0"/>
            </a:endParaRPr>
          </a:p>
        </p:txBody>
      </p:sp>
      <p:sp>
        <p:nvSpPr>
          <p:cNvPr id="34" name="Прямоугольник 33"/>
          <p:cNvSpPr>
            <a:spLocks noChangeArrowheads="1"/>
          </p:cNvSpPr>
          <p:nvPr/>
        </p:nvSpPr>
        <p:spPr bwMode="auto">
          <a:xfrm>
            <a:off x="2754411" y="3120591"/>
            <a:ext cx="1662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ru-RU" altLang="ru-RU" sz="1800" b="1" dirty="0" smtClean="0">
                <a:latin typeface="Times New Roman" panose="02020603050405020304" pitchFamily="18" charset="0"/>
                <a:cs typeface="Times New Roman" panose="02020603050405020304" pitchFamily="18" charset="0"/>
              </a:rPr>
              <a:t>Составитель: </a:t>
            </a:r>
            <a:endParaRPr lang="ru-RU" altLang="ru-RU" sz="1800" b="1" dirty="0">
              <a:latin typeface="Times New Roman" panose="02020603050405020304" pitchFamily="18" charset="0"/>
              <a:cs typeface="Times New Roman" panose="02020603050405020304" pitchFamily="18" charset="0"/>
            </a:endParaRPr>
          </a:p>
        </p:txBody>
      </p:sp>
      <p:pic>
        <p:nvPicPr>
          <p:cNvPr id="20" name="Рисунок 19"/>
          <p:cNvPicPr>
            <a:picLocks noChangeAspect="1"/>
          </p:cNvPicPr>
          <p:nvPr/>
        </p:nvPicPr>
        <p:blipFill>
          <a:blip r:embed="rId6"/>
          <a:stretch>
            <a:fillRect/>
          </a:stretch>
        </p:blipFill>
        <p:spPr>
          <a:xfrm>
            <a:off x="594172" y="3564607"/>
            <a:ext cx="1944216" cy="1872208"/>
          </a:xfrm>
          <a:prstGeom prst="rect">
            <a:avLst/>
          </a:prstGeom>
        </p:spPr>
      </p:pic>
      <p:pic>
        <p:nvPicPr>
          <p:cNvPr id="21" name="Picture 4" descr="ÐÐ°ÑÑÐ¸Ð½ÐºÐ¸ Ð¿Ð¾ Ð·Ð°Ð¿ÑÐ¾ÑÑ ÑÑÐ¾Ð¿ÐºÐ¸ ÐºÐ½Ð¸Ð³ ÐºÐ»Ð¸Ð¿Ð°ÑÑ"/>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Texturizer/>
                    </a14:imgEffect>
                    <a14:imgEffect>
                      <a14:colorTemperature colorTemp="5900"/>
                    </a14:imgEffect>
                  </a14:imgLayer>
                </a14:imgProps>
              </a:ext>
              <a:ext uri="{28A0092B-C50C-407E-A947-70E740481C1C}">
                <a14:useLocalDpi xmlns:a14="http://schemas.microsoft.com/office/drawing/2010/main" val="0"/>
              </a:ext>
            </a:extLst>
          </a:blip>
          <a:srcRect l="-1" r="-1347"/>
          <a:stretch/>
        </p:blipFill>
        <p:spPr bwMode="auto">
          <a:xfrm>
            <a:off x="4698628" y="5139236"/>
            <a:ext cx="5616624" cy="226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96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99399" y="140474"/>
            <a:ext cx="5832648" cy="707886"/>
          </a:xfrm>
          <a:prstGeom prst="rect">
            <a:avLst/>
          </a:prstGeom>
          <a:ln>
            <a:noFill/>
          </a:ln>
        </p:spPr>
        <p:txBody>
          <a:bodyPr wrap="square">
            <a:spAutoFit/>
          </a:bodyPr>
          <a:lstStyle/>
          <a:p>
            <a:pPr algn="ctr"/>
            <a:r>
              <a:rPr lang="ru-RU" sz="4000" b="1" dirty="0" smtClean="0">
                <a:ln w="12700">
                  <a:solidFill>
                    <a:schemeClr val="tx2">
                      <a:lumMod val="50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Уважаемые читатели!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500"/>
            <a:ext cx="10687050" cy="11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688752" y="744438"/>
            <a:ext cx="9144001" cy="132343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ru-RU" sz="2000" b="1" spc="150" dirty="0" smtClean="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Приглашаем </a:t>
            </a:r>
            <a:r>
              <a:rPr lang="ru-RU" sz="2000" b="1" spc="150" smtClean="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на </a:t>
            </a:r>
            <a:r>
              <a:rPr lang="ru-RU" sz="2000" b="1" spc="150" smtClean="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выставку новых </a:t>
            </a:r>
            <a:r>
              <a:rPr lang="ru-RU" sz="2000" b="1" spc="150" dirty="0" smtClean="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книг </a:t>
            </a:r>
          </a:p>
          <a:p>
            <a:pPr algn="ctr"/>
            <a:r>
              <a:rPr lang="ru-RU" sz="2000" b="1" spc="150" dirty="0" smtClean="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в читальный зал №3 НТБ им. Н.Г. Четаева </a:t>
            </a:r>
          </a:p>
          <a:p>
            <a:pPr algn="ctr"/>
            <a:r>
              <a:rPr lang="ru-RU" sz="2000" b="1" spc="150" dirty="0" smtClean="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по адресу: </a:t>
            </a:r>
          </a:p>
          <a:p>
            <a:pPr algn="ctr"/>
            <a:r>
              <a:rPr lang="ru-RU" sz="2000" b="1" spc="150" dirty="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ул. </a:t>
            </a:r>
            <a:r>
              <a:rPr lang="ru-RU" sz="2000" b="1" spc="150" dirty="0" smtClean="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Б.Красная, 55 (7 здание КНИТУ-КАИ) ком.423</a:t>
            </a:r>
            <a:endParaRPr lang="ru-RU" sz="2000" b="1" spc="150" dirty="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a:stretch>
            <a:fillRect/>
          </a:stretch>
        </p:blipFill>
        <p:spPr>
          <a:xfrm>
            <a:off x="344222" y="1764407"/>
            <a:ext cx="10008132" cy="5672238"/>
          </a:xfrm>
          <a:prstGeom prst="rect">
            <a:avLst/>
          </a:prstGeom>
          <a:effectLst>
            <a:softEdge rad="635000"/>
          </a:effectLst>
        </p:spPr>
      </p:pic>
    </p:spTree>
    <p:extLst>
      <p:ext uri="{BB962C8B-B14F-4D97-AF65-F5344CB8AC3E}">
        <p14:creationId xmlns:p14="http://schemas.microsoft.com/office/powerpoint/2010/main" val="2283444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2223"/>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4244" y="7480614"/>
            <a:ext cx="8315560" cy="72000"/>
          </a:xfrm>
          <a:prstGeom prst="rect">
            <a:avLst/>
          </a:prstGeom>
          <a:gradFill>
            <a:gsLst>
              <a:gs pos="0">
                <a:schemeClr val="tx2">
                  <a:lumMod val="75000"/>
                </a:schemeClr>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r="33023" b="18709"/>
          <a:stretch/>
        </p:blipFill>
        <p:spPr bwMode="auto">
          <a:xfrm>
            <a:off x="0" y="370647"/>
            <a:ext cx="10693400" cy="703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140" y="900311"/>
            <a:ext cx="2400000" cy="3600000"/>
          </a:xfrm>
          <a:prstGeom prst="rect">
            <a:avLst/>
          </a:prstGeom>
        </p:spPr>
      </p:pic>
      <p:sp>
        <p:nvSpPr>
          <p:cNvPr id="7" name="Прямоугольник 6"/>
          <p:cNvSpPr/>
          <p:nvPr/>
        </p:nvSpPr>
        <p:spPr>
          <a:xfrm>
            <a:off x="3186460" y="900311"/>
            <a:ext cx="5760640" cy="4401205"/>
          </a:xfrm>
          <a:prstGeom prst="rect">
            <a:avLst/>
          </a:prstGeom>
        </p:spPr>
        <p:txBody>
          <a:bodyPr wrap="square">
            <a:spAutoFit/>
          </a:bodyPr>
          <a:lstStyle/>
          <a:p>
            <a:r>
              <a:rPr lang="ru-RU" sz="1400" dirty="0" err="1">
                <a:latin typeface="Times New Roman" panose="02020603050405020304" pitchFamily="18" charset="0"/>
                <a:cs typeface="Times New Roman" panose="02020603050405020304" pitchFamily="18" charset="0"/>
              </a:rPr>
              <a:t>Эминов</a:t>
            </a:r>
            <a:r>
              <a:rPr lang="ru-RU" sz="1400" dirty="0">
                <a:latin typeface="Times New Roman" panose="02020603050405020304" pitchFamily="18" charset="0"/>
                <a:cs typeface="Times New Roman" panose="02020603050405020304" pitchFamily="18" charset="0"/>
              </a:rPr>
              <a:t>, Булат </a:t>
            </a:r>
            <a:r>
              <a:rPr lang="ru-RU" sz="1400" dirty="0" err="1">
                <a:latin typeface="Times New Roman" panose="02020603050405020304" pitchFamily="18" charset="0"/>
                <a:cs typeface="Times New Roman" panose="02020603050405020304" pitchFamily="18" charset="0"/>
              </a:rPr>
              <a:t>Фаридович</a:t>
            </a:r>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Сетевые технологии [Электронный ресурс] : учеб. пособие / Б. Ф. </a:t>
            </a:r>
            <a:r>
              <a:rPr lang="ru-RU" sz="1400" dirty="0" err="1">
                <a:latin typeface="Times New Roman" panose="02020603050405020304" pitchFamily="18" charset="0"/>
                <a:cs typeface="Times New Roman" panose="02020603050405020304" pitchFamily="18" charset="0"/>
              </a:rPr>
              <a:t>Эминов</a:t>
            </a:r>
            <a:r>
              <a:rPr lang="ru-RU" sz="1400" dirty="0">
                <a:latin typeface="Times New Roman" panose="02020603050405020304" pitchFamily="18" charset="0"/>
                <a:cs typeface="Times New Roman" panose="02020603050405020304" pitchFamily="18" charset="0"/>
              </a:rPr>
              <a:t>, Ф. И. </a:t>
            </a:r>
            <a:r>
              <a:rPr lang="ru-RU" sz="1400" dirty="0" err="1">
                <a:latin typeface="Times New Roman" panose="02020603050405020304" pitchFamily="18" charset="0"/>
                <a:cs typeface="Times New Roman" panose="02020603050405020304" pitchFamily="18" charset="0"/>
              </a:rPr>
              <a:t>Эминов</a:t>
            </a:r>
            <a:r>
              <a:rPr lang="ru-RU" sz="1400" dirty="0">
                <a:latin typeface="Times New Roman" panose="02020603050405020304" pitchFamily="18" charset="0"/>
                <a:cs typeface="Times New Roman" panose="02020603050405020304" pitchFamily="18" charset="0"/>
              </a:rPr>
              <a:t> ; Мин-во образования и науки РФ, ГОУ ВО КНИТУ-КАИ им. А.Н. Туполева. - Казань : КНИТУ-КАИ, 2019. - 192 с. - ISBN 978-5-7579-2359-8 : 89.00 р.</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Рассмотрены </a:t>
            </a:r>
            <a:r>
              <a:rPr lang="ru-RU" sz="1400" dirty="0">
                <a:latin typeface="Times New Roman" panose="02020603050405020304" pitchFamily="18" charset="0"/>
                <a:cs typeface="Times New Roman" panose="02020603050405020304" pitchFamily="18" charset="0"/>
              </a:rPr>
              <a:t>базовые знания о технологиях, ориентированных на применение в информационных сетях предприятий, включая используемые среды передачи данных, сетевые технологии локальных. корпоративных сетей а также сетей, используемых внутри центров обработки данных: методы и средства поддержки и предоставления инфраструктуры. Предназначено для студентов, обучающихся по направлению «Информатика и вычислительная техника», а также может быть полезной студентам других направлений, аспирантам и специалистам, работающим в данной области, желающим получить базовые знания в области сетевых технологий. </a:t>
            </a: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Имеются экземпляры в отделах: </a:t>
            </a:r>
          </a:p>
          <a:p>
            <a:r>
              <a:rPr lang="ru-RU" sz="1400" dirty="0">
                <a:latin typeface="Times New Roman" panose="02020603050405020304" pitchFamily="18" charset="0"/>
                <a:cs typeface="Times New Roman" panose="02020603050405020304" pitchFamily="18" charset="0"/>
              </a:rPr>
              <a:t>ХР </a:t>
            </a:r>
            <a:r>
              <a:rPr lang="ru-RU" sz="1400" dirty="0" smtClean="0">
                <a:latin typeface="Times New Roman" panose="02020603050405020304" pitchFamily="18" charset="0"/>
                <a:cs typeface="Times New Roman" panose="02020603050405020304" pitchFamily="18" charset="0"/>
              </a:rPr>
              <a:t>(1), ЗП (1), ч/з3 </a:t>
            </a:r>
            <a:r>
              <a:rPr lang="ru-RU" sz="1400" dirty="0">
                <a:latin typeface="Times New Roman" panose="02020603050405020304" pitchFamily="18" charset="0"/>
                <a:cs typeface="Times New Roman" panose="02020603050405020304" pitchFamily="18" charset="0"/>
              </a:rPr>
              <a:t>(7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(46).</a:t>
            </a:r>
            <a:endParaRPr lang="ru-RU" sz="1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7"/>
          <a:stretch>
            <a:fillRect/>
          </a:stretch>
        </p:blipFill>
        <p:spPr>
          <a:xfrm>
            <a:off x="6308683" y="5753589"/>
            <a:ext cx="4078577" cy="1652159"/>
          </a:xfrm>
          <a:prstGeom prst="rect">
            <a:avLst/>
          </a:prstGeom>
        </p:spPr>
      </p:pic>
    </p:spTree>
    <p:extLst>
      <p:ext uri="{BB962C8B-B14F-4D97-AF65-F5344CB8AC3E}">
        <p14:creationId xmlns:p14="http://schemas.microsoft.com/office/powerpoint/2010/main" val="308243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140" y="900311"/>
            <a:ext cx="2215385" cy="3600000"/>
          </a:xfrm>
          <a:prstGeom prst="rect">
            <a:avLst/>
          </a:prstGeom>
        </p:spPr>
      </p:pic>
      <p:sp>
        <p:nvSpPr>
          <p:cNvPr id="7" name="Прямоугольник 6"/>
          <p:cNvSpPr/>
          <p:nvPr/>
        </p:nvSpPr>
        <p:spPr>
          <a:xfrm>
            <a:off x="3186460" y="893335"/>
            <a:ext cx="5472608" cy="5047536"/>
          </a:xfrm>
          <a:prstGeom prst="rect">
            <a:avLst/>
          </a:prstGeom>
        </p:spPr>
        <p:txBody>
          <a:bodyPr wrap="square">
            <a:spAutoFit/>
          </a:bodyPr>
          <a:lstStyle/>
          <a:p>
            <a:r>
              <a:rPr lang="ru-RU" sz="1400" dirty="0" err="1">
                <a:latin typeface="Times New Roman" panose="02020603050405020304" pitchFamily="18" charset="0"/>
                <a:cs typeface="Times New Roman" panose="02020603050405020304" pitchFamily="18" charset="0"/>
              </a:rPr>
              <a:t>Эминов</a:t>
            </a:r>
            <a:r>
              <a:rPr lang="ru-RU" sz="1400" dirty="0">
                <a:latin typeface="Times New Roman" panose="02020603050405020304" pitchFamily="18" charset="0"/>
                <a:cs typeface="Times New Roman" panose="02020603050405020304" pitchFamily="18" charset="0"/>
              </a:rPr>
              <a:t>, Булат </a:t>
            </a:r>
            <a:r>
              <a:rPr lang="ru-RU" sz="1400" dirty="0" err="1">
                <a:latin typeface="Times New Roman" panose="02020603050405020304" pitchFamily="18" charset="0"/>
                <a:cs typeface="Times New Roman" panose="02020603050405020304" pitchFamily="18" charset="0"/>
              </a:rPr>
              <a:t>Фаридович</a:t>
            </a:r>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Сетевые технологии [Электронный ресурс] : учебно-метод. пособие / Б. Ф. </a:t>
            </a:r>
            <a:r>
              <a:rPr lang="ru-RU" sz="1400" dirty="0" err="1">
                <a:latin typeface="Times New Roman" panose="02020603050405020304" pitchFamily="18" charset="0"/>
                <a:cs typeface="Times New Roman" panose="02020603050405020304" pitchFamily="18" charset="0"/>
              </a:rPr>
              <a:t>Эминов</a:t>
            </a:r>
            <a:r>
              <a:rPr lang="ru-RU" sz="1400" dirty="0">
                <a:latin typeface="Times New Roman" panose="02020603050405020304" pitchFamily="18" charset="0"/>
                <a:cs typeface="Times New Roman" panose="02020603050405020304" pitchFamily="18" charset="0"/>
              </a:rPr>
              <a:t>, Ф. И. </a:t>
            </a:r>
            <a:r>
              <a:rPr lang="ru-RU" sz="1400" dirty="0" err="1">
                <a:latin typeface="Times New Roman" panose="02020603050405020304" pitchFamily="18" charset="0"/>
                <a:cs typeface="Times New Roman" panose="02020603050405020304" pitchFamily="18" charset="0"/>
              </a:rPr>
              <a:t>Эминов</a:t>
            </a:r>
            <a:r>
              <a:rPr lang="ru-RU" sz="1400" dirty="0">
                <a:latin typeface="Times New Roman" panose="02020603050405020304" pitchFamily="18" charset="0"/>
                <a:cs typeface="Times New Roman" panose="02020603050405020304" pitchFamily="18" charset="0"/>
              </a:rPr>
              <a:t> ; Мин-во образ-я и науки РФ, ГОУ ВО КНИТУ-КАИ им. А.Н. Туполева. - Казань : КНИТУ-КАИ, 2018. - ISBN 978-5-7579-2332-1 : 31.00 р.</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Содержит </a:t>
            </a:r>
            <a:r>
              <a:rPr lang="ru-RU" sz="1400" dirty="0">
                <a:latin typeface="Times New Roman" panose="02020603050405020304" pitchFamily="18" charset="0"/>
                <a:cs typeface="Times New Roman" panose="02020603050405020304" pitchFamily="18" charset="0"/>
              </a:rPr>
              <a:t>описание лабораторных работ, выполнение которых позволяет приобрести умения по созданию локальных вычислительных сетей как на основе кабельной инфраструктуры, так и беспроводные, а также владеть способами разработки подобных сетей. При выполнении работ осуществляется подготовка компьютеров к работе в составе локальной сети, установка на них операционных систем, а также подключение коммуникационного оборудования, монтаж кабельной системы, тестирование соединений и проверка работоспособности сети. Предназначено для студентов, обучающихся по направлению обучения бакалавров «Информатика и вычислительная техника» (09.03.01). Может быть полезным также для обучения студентов других направлений, связанных с информационными технологиями. </a:t>
            </a: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Имеются экземпляры в отделах: </a:t>
            </a:r>
          </a:p>
          <a:p>
            <a:r>
              <a:rPr lang="ru-RU" sz="1400" dirty="0">
                <a:latin typeface="Times New Roman" panose="02020603050405020304" pitchFamily="18" charset="0"/>
                <a:cs typeface="Times New Roman" panose="02020603050405020304" pitchFamily="18" charset="0"/>
              </a:rPr>
              <a:t>ХР </a:t>
            </a:r>
            <a:r>
              <a:rPr lang="ru-RU" sz="1400" dirty="0" smtClean="0">
                <a:latin typeface="Times New Roman" panose="02020603050405020304" pitchFamily="18" charset="0"/>
                <a:cs typeface="Times New Roman" panose="02020603050405020304" pitchFamily="18" charset="0"/>
              </a:rPr>
              <a:t>(1), ЗП (1),</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ч/з3 </a:t>
            </a:r>
            <a:r>
              <a:rPr lang="ru-RU" sz="1400" dirty="0">
                <a:latin typeface="Times New Roman" panose="02020603050405020304" pitchFamily="18" charset="0"/>
                <a:cs typeface="Times New Roman" panose="02020603050405020304" pitchFamily="18" charset="0"/>
              </a:rPr>
              <a:t>(7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(42).</a:t>
            </a:r>
            <a:endParaRPr lang="ru-RU" sz="1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5"/>
          <a:stretch>
            <a:fillRect/>
          </a:stretch>
        </p:blipFill>
        <p:spPr>
          <a:xfrm>
            <a:off x="6308683" y="5724847"/>
            <a:ext cx="4078577" cy="1652159"/>
          </a:xfrm>
          <a:prstGeom prst="rect">
            <a:avLst/>
          </a:prstGeom>
        </p:spPr>
      </p:pic>
    </p:spTree>
    <p:extLst>
      <p:ext uri="{BB962C8B-B14F-4D97-AF65-F5344CB8AC3E}">
        <p14:creationId xmlns:p14="http://schemas.microsoft.com/office/powerpoint/2010/main" val="97523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40" y="900311"/>
            <a:ext cx="2209276" cy="3600000"/>
          </a:xfrm>
          <a:prstGeom prst="rect">
            <a:avLst/>
          </a:prstGeom>
        </p:spPr>
      </p:pic>
      <p:sp>
        <p:nvSpPr>
          <p:cNvPr id="6" name="Прямоугольник 5"/>
          <p:cNvSpPr/>
          <p:nvPr/>
        </p:nvSpPr>
        <p:spPr>
          <a:xfrm>
            <a:off x="3186460" y="900311"/>
            <a:ext cx="5976664" cy="5047536"/>
          </a:xfrm>
          <a:prstGeom prst="rect">
            <a:avLst/>
          </a:prstGeom>
        </p:spPr>
        <p:txBody>
          <a:bodyPr wrap="square">
            <a:spAutoFit/>
          </a:bodyPr>
          <a:lstStyle/>
          <a:p>
            <a:r>
              <a:rPr lang="ru-RU" sz="1400" dirty="0" err="1">
                <a:latin typeface="Times New Roman" panose="02020603050405020304" pitchFamily="18" charset="0"/>
                <a:cs typeface="Times New Roman" panose="02020603050405020304" pitchFamily="18" charset="0"/>
              </a:rPr>
              <a:t>Дроздиков</a:t>
            </a:r>
            <a:r>
              <a:rPr lang="ru-RU" sz="1400" dirty="0">
                <a:latin typeface="Times New Roman" panose="02020603050405020304" pitchFamily="18" charset="0"/>
                <a:cs typeface="Times New Roman" panose="02020603050405020304" pitchFamily="18" charset="0"/>
              </a:rPr>
              <a:t>, Валерий Андреевич. </a:t>
            </a:r>
          </a:p>
          <a:p>
            <a:r>
              <a:rPr lang="ru-RU" sz="1400" dirty="0">
                <a:latin typeface="Times New Roman" panose="02020603050405020304" pitchFamily="18" charset="0"/>
                <a:cs typeface="Times New Roman" panose="02020603050405020304" pitchFamily="18" charset="0"/>
              </a:rPr>
              <a:t>Основы конструкторского проектирования и теплового моделирования электронных средств [Электронный ресурс] : учеб. пособие / В. А. </a:t>
            </a:r>
            <a:r>
              <a:rPr lang="ru-RU" sz="1400" dirty="0" err="1">
                <a:latin typeface="Times New Roman" panose="02020603050405020304" pitchFamily="18" charset="0"/>
                <a:cs typeface="Times New Roman" panose="02020603050405020304" pitchFamily="18" charset="0"/>
              </a:rPr>
              <a:t>Дроздиков</a:t>
            </a:r>
            <a:r>
              <a:rPr lang="ru-RU" sz="1400" dirty="0">
                <a:latin typeface="Times New Roman" panose="02020603050405020304" pitchFamily="18" charset="0"/>
                <a:cs typeface="Times New Roman" panose="02020603050405020304" pitchFamily="18" charset="0"/>
              </a:rPr>
              <a:t>, В. Н. </a:t>
            </a:r>
            <a:r>
              <a:rPr lang="ru-RU" sz="1400" dirty="0" err="1">
                <a:latin typeface="Times New Roman" panose="02020603050405020304" pitchFamily="18" charset="0"/>
                <a:cs typeface="Times New Roman" panose="02020603050405020304" pitchFamily="18" charset="0"/>
              </a:rPr>
              <a:t>Невзоров</a:t>
            </a:r>
            <a:r>
              <a:rPr lang="ru-RU" sz="1400" dirty="0">
                <a:latin typeface="Times New Roman" panose="02020603050405020304" pitchFamily="18" charset="0"/>
                <a:cs typeface="Times New Roman" panose="02020603050405020304" pitchFamily="18" charset="0"/>
              </a:rPr>
              <a:t> ; Мин-во образ-я и науки РФ, ФГБОУ ВО КНИТУ-КАИ им. А.Н. Туполева. - Казань : КНИТУ-КАИ, 2018. - 92 с. - ISBN 978-57579-2341-3 : 46.00 р.</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Раскрыты </a:t>
            </a:r>
            <a:r>
              <a:rPr lang="ru-RU" sz="1400" dirty="0">
                <a:latin typeface="Times New Roman" panose="02020603050405020304" pitchFamily="18" charset="0"/>
                <a:cs typeface="Times New Roman" panose="02020603050405020304" pitchFamily="18" charset="0"/>
              </a:rPr>
              <a:t>основные методические вопросы конструирования электронных средств в соответствии с содержанием курса «Основы конструкторского проектирования электронных средств». Рассмотрены вопросы конструирования функциональных ячеек и блоков, методика численного расчета тепловых режимов блоков герметичной конструкции. Предназначено для студентов очного обучения по направлению подготовки 09.03.01 «Информатика и вычислительная техника», профиль подготовки «Системы автоматизированного проектирования (электронные средства)». Может быть полезно для студентов любых технических специальностей, изучающих курсы, связанные с конструированием электронных средств, а также при курсовом проектировании. </a:t>
            </a: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Имеются экземпляры в отделах: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ХР </a:t>
            </a:r>
            <a:r>
              <a:rPr lang="ru-RU" sz="1400" dirty="0">
                <a:latin typeface="Times New Roman" panose="02020603050405020304" pitchFamily="18" charset="0"/>
                <a:cs typeface="Times New Roman" panose="02020603050405020304" pitchFamily="18" charset="0"/>
              </a:rPr>
              <a:t>(1), ЗП (1), ч/з3 (7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(46)</a:t>
            </a:r>
          </a:p>
          <a:p>
            <a:r>
              <a:rPr lang="ru-RU"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a:stretch>
            <a:fillRect/>
          </a:stretch>
        </p:blipFill>
        <p:spPr>
          <a:xfrm>
            <a:off x="6282804" y="5800880"/>
            <a:ext cx="4078577" cy="1652159"/>
          </a:xfrm>
          <a:prstGeom prst="rect">
            <a:avLst/>
          </a:prstGeom>
        </p:spPr>
      </p:pic>
    </p:spTree>
    <p:extLst>
      <p:ext uri="{BB962C8B-B14F-4D97-AF65-F5344CB8AC3E}">
        <p14:creationId xmlns:p14="http://schemas.microsoft.com/office/powerpoint/2010/main" val="422939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40" y="900311"/>
            <a:ext cx="2210526" cy="3600000"/>
          </a:xfrm>
          <a:prstGeom prst="rect">
            <a:avLst/>
          </a:prstGeom>
        </p:spPr>
      </p:pic>
      <p:sp>
        <p:nvSpPr>
          <p:cNvPr id="5" name="Прямоугольник 4"/>
          <p:cNvSpPr/>
          <p:nvPr/>
        </p:nvSpPr>
        <p:spPr>
          <a:xfrm>
            <a:off x="3186460" y="900311"/>
            <a:ext cx="5976664" cy="4401205"/>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Валов, Олег Павлович. </a:t>
            </a:r>
          </a:p>
          <a:p>
            <a:r>
              <a:rPr lang="ru-RU" sz="1400" dirty="0">
                <a:latin typeface="Times New Roman" panose="02020603050405020304" pitchFamily="18" charset="0"/>
                <a:cs typeface="Times New Roman" panose="02020603050405020304" pitchFamily="18" charset="0"/>
              </a:rPr>
              <a:t>Разработка территориально-распределенной компьютерной сети организации [Электронный ресурс] : учебно-метод. пособие / О. П. Валов, В. В. Павлов ; Мин-во образования и науки РФ, ФГБОУ ВО КНИТУ-КАИ им. А.Н. Туполева. - Казань : КНИТУ-КАИ, 2019. - 168 с. - ISBN 978-5-7579-2352-9 : 456.00 р.</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Изучаются </a:t>
            </a:r>
            <a:r>
              <a:rPr lang="ru-RU" sz="1400" dirty="0">
                <a:latin typeface="Times New Roman" panose="02020603050405020304" pitchFamily="18" charset="0"/>
                <a:cs typeface="Times New Roman" panose="02020603050405020304" pitchFamily="18" charset="0"/>
              </a:rPr>
              <a:t>теоретические основы определения информационных характеристик компьютерных сетей, их организационной, функциональной и физической структуры. При проектировании компьютерной сети студенты используют методологию имитационного моделирования симулятором компании </a:t>
            </a:r>
            <a:r>
              <a:rPr lang="ru-RU" sz="1400" dirty="0" err="1">
                <a:latin typeface="Times New Roman" panose="02020603050405020304" pitchFamily="18" charset="0"/>
                <a:cs typeface="Times New Roman" panose="02020603050405020304" pitchFamily="18" charset="0"/>
              </a:rPr>
              <a:t>Cisco</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Packet</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Tracer</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Предназначено </a:t>
            </a:r>
            <a:r>
              <a:rPr lang="ru-RU" sz="1400" dirty="0">
                <a:latin typeface="Times New Roman" panose="02020603050405020304" pitchFamily="18" charset="0"/>
                <a:cs typeface="Times New Roman" panose="02020603050405020304" pitchFamily="18" charset="0"/>
              </a:rPr>
              <a:t>для студентов направлений 09.03.01, 09.03.02 для выполнения курсовой работы на тему: «Разработка территориально-распределенной компьютерной сети организации» по дисциплине «Сети и телекоммуникации». </a:t>
            </a:r>
          </a:p>
          <a:p>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Имеются </a:t>
            </a:r>
            <a:r>
              <a:rPr lang="ru-RU" sz="1400" dirty="0">
                <a:latin typeface="Times New Roman" panose="02020603050405020304" pitchFamily="18" charset="0"/>
                <a:cs typeface="Times New Roman" panose="02020603050405020304" pitchFamily="18" charset="0"/>
              </a:rPr>
              <a:t>экземпляры в отделах: </a:t>
            </a:r>
          </a:p>
          <a:p>
            <a:r>
              <a:rPr lang="ru-RU" sz="1400" dirty="0">
                <a:latin typeface="Times New Roman" panose="02020603050405020304" pitchFamily="18" charset="0"/>
                <a:cs typeface="Times New Roman" panose="02020603050405020304" pitchFamily="18" charset="0"/>
              </a:rPr>
              <a:t>ХР (1), ЗП (1), ч/з3 (7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42)</a:t>
            </a:r>
            <a:endParaRPr lang="ru-RU" sz="1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stretch>
            <a:fillRect/>
          </a:stretch>
        </p:blipFill>
        <p:spPr>
          <a:xfrm>
            <a:off x="6308683" y="5724847"/>
            <a:ext cx="4078577" cy="1652159"/>
          </a:xfrm>
          <a:prstGeom prst="rect">
            <a:avLst/>
          </a:prstGeom>
        </p:spPr>
      </p:pic>
    </p:spTree>
    <p:extLst>
      <p:ext uri="{BB962C8B-B14F-4D97-AF65-F5344CB8AC3E}">
        <p14:creationId xmlns:p14="http://schemas.microsoft.com/office/powerpoint/2010/main" val="40130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40" y="900711"/>
            <a:ext cx="2100000" cy="3600000"/>
          </a:xfrm>
          <a:prstGeom prst="rect">
            <a:avLst/>
          </a:prstGeom>
        </p:spPr>
      </p:pic>
      <p:sp>
        <p:nvSpPr>
          <p:cNvPr id="5" name="Прямоугольник 4"/>
          <p:cNvSpPr/>
          <p:nvPr/>
        </p:nvSpPr>
        <p:spPr>
          <a:xfrm>
            <a:off x="3186460" y="893335"/>
            <a:ext cx="5904656" cy="5047536"/>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Соколова, Галина Павловна. </a:t>
            </a:r>
          </a:p>
          <a:p>
            <a:r>
              <a:rPr lang="ru-RU" sz="1400" dirty="0">
                <a:latin typeface="Times New Roman" panose="02020603050405020304" pitchFamily="18" charset="0"/>
                <a:cs typeface="Times New Roman" panose="02020603050405020304" pitchFamily="18" charset="0"/>
              </a:rPr>
              <a:t>Выполнение схем [Электронный ресурс] : учеб. пособие / Г. П. Соколова, Г. Н. </a:t>
            </a:r>
            <a:r>
              <a:rPr lang="ru-RU" sz="1400" dirty="0" err="1">
                <a:latin typeface="Times New Roman" panose="02020603050405020304" pitchFamily="18" charset="0"/>
                <a:cs typeface="Times New Roman" panose="02020603050405020304" pitchFamily="18" charset="0"/>
              </a:rPr>
              <a:t>Шагивалеева</a:t>
            </a:r>
            <a:r>
              <a:rPr lang="ru-RU" sz="1400" dirty="0">
                <a:latin typeface="Times New Roman" panose="02020603050405020304" pitchFamily="18" charset="0"/>
                <a:cs typeface="Times New Roman" panose="02020603050405020304" pitchFamily="18" charset="0"/>
              </a:rPr>
              <a:t> ; Мин-во образ-я и науки РФ, ФГБОУ ВО КНИТУ-КАИ им. А.Н. Туполева. - Казань : КНИТУ-КАИ, 2019. - 76 с. - ISBN 978-5-7579-2369-7 : 49.00 р.</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Рассмотрены </a:t>
            </a:r>
            <a:r>
              <a:rPr lang="ru-RU" sz="1400" dirty="0">
                <a:latin typeface="Times New Roman" panose="02020603050405020304" pitchFamily="18" charset="0"/>
                <a:cs typeface="Times New Roman" panose="02020603050405020304" pitchFamily="18" charset="0"/>
              </a:rPr>
              <a:t>виды и типы схем, наиболее часто встречающиеся в общем машиностроении, автомобилестроении и самолётостроении. Изучаются основные правила выполнения схем и перечней элементов к ним. Приведены необходимые справочные материалы для выполнения схем, а также иллюстрации с примерами различных видов и типов схем и перечней элементов к ним.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Предназначено </a:t>
            </a:r>
            <a:r>
              <a:rPr lang="ru-RU" sz="1400" dirty="0">
                <a:latin typeface="Times New Roman" panose="02020603050405020304" pitchFamily="18" charset="0"/>
                <a:cs typeface="Times New Roman" panose="02020603050405020304" pitchFamily="18" charset="0"/>
              </a:rPr>
              <a:t>для студентов первого курса направлений 12.03.01. «Приборостроение» и 27.03.02. «Управление в технических системах». Может быть использовано студентами старших курсов для выполнения курсовых и дипломных проектов. Может быть полезно студентам и аспирантам других направлений и специальностей, связанных с инженерной деятельностью. </a:t>
            </a: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Имеются экземпляры в отделах: </a:t>
            </a:r>
          </a:p>
          <a:p>
            <a:r>
              <a:rPr lang="ru-RU" sz="1400" dirty="0">
                <a:latin typeface="Times New Roman" panose="02020603050405020304" pitchFamily="18" charset="0"/>
                <a:cs typeface="Times New Roman" panose="02020603050405020304" pitchFamily="18" charset="0"/>
              </a:rPr>
              <a:t>ХР </a:t>
            </a:r>
            <a:r>
              <a:rPr lang="ru-RU" sz="1400" dirty="0" smtClean="0">
                <a:latin typeface="Times New Roman" panose="02020603050405020304" pitchFamily="18" charset="0"/>
                <a:cs typeface="Times New Roman" panose="02020603050405020304" pitchFamily="18" charset="0"/>
              </a:rPr>
              <a:t>(1), ЗП (1), ч/з1 </a:t>
            </a:r>
            <a:r>
              <a:rPr lang="ru-RU" sz="1400" dirty="0">
                <a:latin typeface="Times New Roman" panose="02020603050405020304" pitchFamily="18" charset="0"/>
                <a:cs typeface="Times New Roman" panose="02020603050405020304" pitchFamily="18" charset="0"/>
              </a:rPr>
              <a:t>(1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10 </a:t>
            </a:r>
            <a:r>
              <a:rPr lang="ru-RU" sz="1400" dirty="0" smtClean="0">
                <a:latin typeface="Times New Roman" panose="02020603050405020304" pitchFamily="18" charset="0"/>
                <a:cs typeface="Times New Roman" panose="02020603050405020304" pitchFamily="18" charset="0"/>
              </a:rPr>
              <a:t>(13), ч/з3 </a:t>
            </a:r>
            <a:r>
              <a:rPr lang="ru-RU" sz="1400" dirty="0">
                <a:latin typeface="Times New Roman" panose="02020603050405020304" pitchFamily="18" charset="0"/>
                <a:cs typeface="Times New Roman" panose="02020603050405020304" pitchFamily="18" charset="0"/>
              </a:rPr>
              <a:t>(7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(194), ч/з4 </a:t>
            </a:r>
            <a:r>
              <a:rPr lang="ru-RU" sz="1400" dirty="0">
                <a:latin typeface="Times New Roman" panose="02020603050405020304" pitchFamily="18" charset="0"/>
                <a:cs typeface="Times New Roman" panose="02020603050405020304" pitchFamily="18" charset="0"/>
              </a:rPr>
              <a:t>(3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Толстого 15 </a:t>
            </a:r>
            <a:r>
              <a:rPr lang="ru-RU" sz="1400" dirty="0" smtClean="0">
                <a:latin typeface="Times New Roman" panose="02020603050405020304" pitchFamily="18" charset="0"/>
                <a:cs typeface="Times New Roman" panose="02020603050405020304" pitchFamily="18" charset="0"/>
              </a:rPr>
              <a:t>(230).</a:t>
            </a:r>
            <a:endParaRPr lang="ru-RU" sz="1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stretch>
            <a:fillRect/>
          </a:stretch>
        </p:blipFill>
        <p:spPr>
          <a:xfrm>
            <a:off x="6282804" y="5796855"/>
            <a:ext cx="4078577" cy="1652159"/>
          </a:xfrm>
          <a:prstGeom prst="rect">
            <a:avLst/>
          </a:prstGeom>
        </p:spPr>
      </p:pic>
    </p:spTree>
    <p:extLst>
      <p:ext uri="{BB962C8B-B14F-4D97-AF65-F5344CB8AC3E}">
        <p14:creationId xmlns:p14="http://schemas.microsoft.com/office/powerpoint/2010/main" val="221971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140" y="900711"/>
            <a:ext cx="2081250" cy="3600000"/>
          </a:xfrm>
          <a:prstGeom prst="rect">
            <a:avLst/>
          </a:prstGeom>
        </p:spPr>
      </p:pic>
      <p:sp>
        <p:nvSpPr>
          <p:cNvPr id="5" name="Прямоугольник 4"/>
          <p:cNvSpPr/>
          <p:nvPr/>
        </p:nvSpPr>
        <p:spPr>
          <a:xfrm>
            <a:off x="3186460" y="900311"/>
            <a:ext cx="5616624" cy="4832092"/>
          </a:xfrm>
          <a:prstGeom prst="rect">
            <a:avLst/>
          </a:prstGeom>
        </p:spPr>
        <p:txBody>
          <a:bodyPr wrap="square">
            <a:spAutoFit/>
          </a:bodyPr>
          <a:lstStyle/>
          <a:p>
            <a:r>
              <a:rPr lang="ru-RU" sz="1400" dirty="0" err="1">
                <a:latin typeface="Times New Roman" panose="02020603050405020304" pitchFamily="18" charset="0"/>
                <a:cs typeface="Times New Roman" panose="02020603050405020304" pitchFamily="18" charset="0"/>
              </a:rPr>
              <a:t>Мифтахутдинова</a:t>
            </a:r>
            <a:r>
              <a:rPr lang="ru-RU" sz="1400" dirty="0">
                <a:latin typeface="Times New Roman" panose="02020603050405020304" pitchFamily="18" charset="0"/>
                <a:cs typeface="Times New Roman" panose="02020603050405020304" pitchFamily="18" charset="0"/>
              </a:rPr>
              <a:t>, Фарида </a:t>
            </a:r>
            <a:r>
              <a:rPr lang="ru-RU" sz="1400" dirty="0" err="1">
                <a:latin typeface="Times New Roman" panose="02020603050405020304" pitchFamily="18" charset="0"/>
                <a:cs typeface="Times New Roman" panose="02020603050405020304" pitchFamily="18" charset="0"/>
              </a:rPr>
              <a:t>Равилевна</a:t>
            </a:r>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Планирование и организация эксперимента [Электронный ресурс] : учеб. пособие / Ф. Р. </a:t>
            </a:r>
            <a:r>
              <a:rPr lang="ru-RU" sz="1400" dirty="0" err="1">
                <a:latin typeface="Times New Roman" panose="02020603050405020304" pitchFamily="18" charset="0"/>
                <a:cs typeface="Times New Roman" panose="02020603050405020304" pitchFamily="18" charset="0"/>
              </a:rPr>
              <a:t>Мифтахутдинова</a:t>
            </a:r>
            <a:r>
              <a:rPr lang="ru-RU" sz="1400" dirty="0">
                <a:latin typeface="Times New Roman" panose="02020603050405020304" pitchFamily="18" charset="0"/>
                <a:cs typeface="Times New Roman" panose="02020603050405020304" pitchFamily="18" charset="0"/>
              </a:rPr>
              <a:t>, А. И. Сойко ; Мин-во образ-я и науки РФ, ФГБОУ ВО КНИТУ-КАИ им. А.Н. Туполева. - Казань : КНИТУ-КАИ, 2018. - 240 с. - ISBN 978-5-7579-2318-5 : 347.00 р.</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Рассматриваются </a:t>
            </a:r>
            <a:r>
              <a:rPr lang="ru-RU" sz="1400" dirty="0">
                <a:latin typeface="Times New Roman" panose="02020603050405020304" pitchFamily="18" charset="0"/>
                <a:cs typeface="Times New Roman" panose="02020603050405020304" pitchFamily="18" charset="0"/>
              </a:rPr>
              <a:t>теоретические и практические аспекты планирования и обработки результатов инженерного эксперимента; показано применение статистического пакета STATISTICA при решении задач в области планирования и организации эксперимента; отражены вопросы проверки статистических гипотез, дисперсионного, корреляционного, регрессионного и факторного анализа, а также оптимального планирования.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Предназначено </a:t>
            </a:r>
            <a:r>
              <a:rPr lang="ru-RU" sz="1400" dirty="0">
                <a:latin typeface="Times New Roman" panose="02020603050405020304" pitchFamily="18" charset="0"/>
                <a:cs typeface="Times New Roman" panose="02020603050405020304" pitchFamily="18" charset="0"/>
              </a:rPr>
              <a:t>для студентов, обучающихся по направлению 27.03.02 «Управление качеством», аспирантов, работников предприятий, связанных с решением проблем повышения качества продукции и процессов. </a:t>
            </a:r>
          </a:p>
          <a:p>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Имеются </a:t>
            </a:r>
            <a:r>
              <a:rPr lang="ru-RU" sz="1400" dirty="0">
                <a:latin typeface="Times New Roman" panose="02020603050405020304" pitchFamily="18" charset="0"/>
                <a:cs typeface="Times New Roman" panose="02020603050405020304" pitchFamily="18" charset="0"/>
              </a:rPr>
              <a:t>экземпляры в отделах: </a:t>
            </a:r>
          </a:p>
          <a:p>
            <a:r>
              <a:rPr lang="ru-RU" sz="1400" dirty="0">
                <a:latin typeface="Times New Roman" panose="02020603050405020304" pitchFamily="18" charset="0"/>
                <a:cs typeface="Times New Roman" panose="02020603050405020304" pitchFamily="18" charset="0"/>
              </a:rPr>
              <a:t>ХР (</a:t>
            </a:r>
            <a:r>
              <a:rPr lang="ru-RU" sz="1400" dirty="0" smtClean="0">
                <a:latin typeface="Times New Roman" panose="02020603050405020304" pitchFamily="18" charset="0"/>
                <a:cs typeface="Times New Roman" panose="02020603050405020304" pitchFamily="18" charset="0"/>
              </a:rPr>
              <a:t>1), ЗП </a:t>
            </a:r>
            <a:r>
              <a:rPr lang="ru-RU" sz="1400" dirty="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1),ч/з1 </a:t>
            </a:r>
            <a:r>
              <a:rPr lang="ru-RU" sz="1400" dirty="0">
                <a:latin typeface="Times New Roman" panose="02020603050405020304" pitchFamily="18" charset="0"/>
                <a:cs typeface="Times New Roman" panose="02020603050405020304" pitchFamily="18" charset="0"/>
              </a:rPr>
              <a:t>(1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10 </a:t>
            </a:r>
            <a:r>
              <a:rPr lang="ru-RU" sz="1400" dirty="0" smtClean="0">
                <a:latin typeface="Times New Roman" panose="02020603050405020304" pitchFamily="18" charset="0"/>
                <a:cs typeface="Times New Roman" panose="02020603050405020304" pitchFamily="18" charset="0"/>
              </a:rPr>
              <a:t>(23),ч/з3 </a:t>
            </a:r>
            <a:r>
              <a:rPr lang="ru-RU" sz="1400" dirty="0">
                <a:latin typeface="Times New Roman" panose="02020603050405020304" pitchFamily="18" charset="0"/>
                <a:cs typeface="Times New Roman" panose="02020603050405020304" pitchFamily="18" charset="0"/>
              </a:rPr>
              <a:t>(7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(23).</a:t>
            </a:r>
            <a:endParaRPr lang="ru-RU" sz="1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5"/>
          <a:stretch>
            <a:fillRect/>
          </a:stretch>
        </p:blipFill>
        <p:spPr>
          <a:xfrm>
            <a:off x="6308683" y="5800880"/>
            <a:ext cx="4078577" cy="1652159"/>
          </a:xfrm>
          <a:prstGeom prst="rect">
            <a:avLst/>
          </a:prstGeom>
        </p:spPr>
      </p:pic>
    </p:spTree>
    <p:extLst>
      <p:ext uri="{BB962C8B-B14F-4D97-AF65-F5344CB8AC3E}">
        <p14:creationId xmlns:p14="http://schemas.microsoft.com/office/powerpoint/2010/main" val="152834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6282804" y="5800880"/>
            <a:ext cx="4078577" cy="1652159"/>
          </a:xfrm>
          <a:prstGeom prst="rect">
            <a:avLst/>
          </a:prstGeom>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949" y="-91504"/>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083" y="900311"/>
            <a:ext cx="2379661" cy="3600000"/>
          </a:xfrm>
          <a:prstGeom prst="rect">
            <a:avLst/>
          </a:prstGeom>
        </p:spPr>
      </p:pic>
      <p:sp>
        <p:nvSpPr>
          <p:cNvPr id="5" name="Прямоугольник 4"/>
          <p:cNvSpPr/>
          <p:nvPr/>
        </p:nvSpPr>
        <p:spPr>
          <a:xfrm>
            <a:off x="3186460" y="900311"/>
            <a:ext cx="7056784" cy="5909310"/>
          </a:xfrm>
          <a:prstGeom prst="rect">
            <a:avLst/>
          </a:prstGeom>
        </p:spPr>
        <p:txBody>
          <a:bodyPr wrap="square">
            <a:spAutoFit/>
          </a:bodyPr>
          <a:lstStyle/>
          <a:p>
            <a:r>
              <a:rPr lang="ru-RU" sz="1400" dirty="0" err="1">
                <a:latin typeface="Times New Roman" panose="02020603050405020304" pitchFamily="18" charset="0"/>
                <a:cs typeface="Times New Roman" panose="02020603050405020304" pitchFamily="18" charset="0"/>
              </a:rPr>
              <a:t>Маливанов</a:t>
            </a:r>
            <a:r>
              <a:rPr lang="ru-RU" sz="1400" dirty="0">
                <a:latin typeface="Times New Roman" panose="02020603050405020304" pitchFamily="18" charset="0"/>
                <a:cs typeface="Times New Roman" panose="02020603050405020304" pitchFamily="18" charset="0"/>
              </a:rPr>
              <a:t>, Николай Николаевич. </a:t>
            </a:r>
          </a:p>
          <a:p>
            <a:r>
              <a:rPr lang="ru-RU" sz="1400" dirty="0">
                <a:latin typeface="Times New Roman" panose="02020603050405020304" pitchFamily="18" charset="0"/>
                <a:cs typeface="Times New Roman" panose="02020603050405020304" pitchFamily="18" charset="0"/>
              </a:rPr>
              <a:t>Динамика и стабилизация изображения бортовых оптико-электронных приборов: расчетные схемы, уравнения движения, идентификация, декомпозиция, синтез, опыт разработки, основные результаты : монография / Н. Н. </a:t>
            </a:r>
            <a:r>
              <a:rPr lang="ru-RU" sz="1400" dirty="0" err="1">
                <a:latin typeface="Times New Roman" panose="02020603050405020304" pitchFamily="18" charset="0"/>
                <a:cs typeface="Times New Roman" panose="02020603050405020304" pitchFamily="18" charset="0"/>
              </a:rPr>
              <a:t>Маливанов</a:t>
            </a:r>
            <a:r>
              <a:rPr lang="ru-RU" sz="1400" dirty="0">
                <a:latin typeface="Times New Roman" panose="02020603050405020304" pitchFamily="18" charset="0"/>
                <a:cs typeface="Times New Roman" panose="02020603050405020304" pitchFamily="18" charset="0"/>
              </a:rPr>
              <a:t>, А. И. Карпов, В. А. </a:t>
            </a:r>
            <a:r>
              <a:rPr lang="ru-RU" sz="1400" dirty="0" err="1">
                <a:latin typeface="Times New Roman" panose="02020603050405020304" pitchFamily="18" charset="0"/>
                <a:cs typeface="Times New Roman" panose="02020603050405020304" pitchFamily="18" charset="0"/>
              </a:rPr>
              <a:t>Кренев</a:t>
            </a:r>
            <a:r>
              <a:rPr lang="ru-RU" sz="1400" dirty="0">
                <a:latin typeface="Times New Roman" panose="02020603050405020304" pitchFamily="18" charset="0"/>
                <a:cs typeface="Times New Roman" panose="02020603050405020304" pitchFamily="18" charset="0"/>
              </a:rPr>
              <a:t> ; Мин-во образ-я и науки РФ, ФГБОУ ВО КНИТУ-КАИ им. А.Н. Туполева. - Казань : КНИТУ-КАИ, 2018. - 248 с. - ISBN 978-5-7579-2305-5 : 698.00 р.</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Обобщен многолетний опыт разработки и исследования динамики САУ бортовых автоматических ОЭП. Изложены основы исследования и методы расчета САУ бортовых ОЭП. Рассматривается динамика и управление ОЭП. Представлены классификация систем управления и методы оценки допустимых погрешностей САУ, обеспечивающих качество изображения ОЭП. Приводятся методики разработки алгоритмов управления ОЭП, включая в себя итерационные процедуры разработки математических моделей, идентификации, декомпозиции, синтеза регуляторов и компьютерного моделирования. Рассматривается построение математических моделей для трех вариантов управления ОЭП с учетом их конструктивных и специфических особенностей. Приводятся алгоритмы управления и результаты исследования динамики САУ бортовых ОЭП. Особое внимание уделяется устойчивости, качеству процессов управления и стабилизации изображения бортовых ОЭП.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Предназначено </a:t>
            </a:r>
            <a:r>
              <a:rPr lang="ru-RU" sz="1400" dirty="0">
                <a:latin typeface="Times New Roman" panose="02020603050405020304" pitchFamily="18" charset="0"/>
                <a:cs typeface="Times New Roman" panose="02020603050405020304" pitchFamily="18" charset="0"/>
              </a:rPr>
              <a:t>специалистам в области ОЭП, а также широкому кругу инженеров и научных работников, занимающихся проблемами управления подвижными объектами различных классов, и будет полезна студентам, магистрантам и аспирантам оптико-электронной специализации. </a:t>
            </a: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Имеются экземпляры в отделах: всего 72 : ХР (1), ЗП (1), РУФ (8), ч/з2 (5зд),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31/7 (19), ч/з3 (7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(10), ч/з4 (3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Толстого 15 (21), ч/з5 (8-е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Четаева,18а (12</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05212"/>
      </p:ext>
    </p:extLst>
  </p:cSld>
  <p:clrMapOvr>
    <a:masterClrMapping/>
  </p:clrMapOvr>
</p:sld>
</file>

<file path=ppt/theme/theme1.xml><?xml version="1.0" encoding="utf-8"?>
<a:theme xmlns:a="http://schemas.openxmlformats.org/drawingml/2006/main" name="Тема Office">
  <a:themeElements>
    <a:clrScheme name="Другая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2989</Words>
  <Application>Microsoft Office PowerPoint</Application>
  <PresentationFormat>Произвольный</PresentationFormat>
  <Paragraphs>154</Paragraphs>
  <Slides>18</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knitu-kai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LIB-08-z01</dc:creator>
  <cp:lastModifiedBy>Ившина Галина Васильевна</cp:lastModifiedBy>
  <cp:revision>54</cp:revision>
  <dcterms:created xsi:type="dcterms:W3CDTF">2015-11-25T11:33:51Z</dcterms:created>
  <dcterms:modified xsi:type="dcterms:W3CDTF">2019-07-04T11:33:06Z</dcterms:modified>
</cp:coreProperties>
</file>