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9" r:id="rId3"/>
    <p:sldId id="257" r:id="rId4"/>
    <p:sldId id="271" r:id="rId5"/>
    <p:sldId id="272" r:id="rId6"/>
    <p:sldId id="273" r:id="rId7"/>
    <p:sldId id="274" r:id="rId8"/>
    <p:sldId id="275" r:id="rId9"/>
    <p:sldId id="276" r:id="rId10"/>
    <p:sldId id="277" r:id="rId11"/>
    <p:sldId id="278" r:id="rId12"/>
    <p:sldId id="279" r:id="rId13"/>
    <p:sldId id="280" r:id="rId14"/>
    <p:sldId id="281" r:id="rId15"/>
    <p:sldId id="258" r:id="rId16"/>
  </p:sldIdLst>
  <p:sldSz cx="10693400" cy="7561263"/>
  <p:notesSz cx="6858000" cy="9144000"/>
  <p:defaultTextStyle>
    <a:defPPr>
      <a:defRPr lang="ru-RU"/>
    </a:defPPr>
    <a:lvl1pPr marL="0" algn="l" defTabSz="1042872" rtl="0" eaLnBrk="1" latinLnBrk="0" hangingPunct="1">
      <a:defRPr sz="2100" kern="1200">
        <a:solidFill>
          <a:schemeClr val="tx1"/>
        </a:solidFill>
        <a:latin typeface="+mn-lt"/>
        <a:ea typeface="+mn-ea"/>
        <a:cs typeface="+mn-cs"/>
      </a:defRPr>
    </a:lvl1pPr>
    <a:lvl2pPr marL="521436" algn="l" defTabSz="1042872" rtl="0" eaLnBrk="1" latinLnBrk="0" hangingPunct="1">
      <a:defRPr sz="2100" kern="1200">
        <a:solidFill>
          <a:schemeClr val="tx1"/>
        </a:solidFill>
        <a:latin typeface="+mn-lt"/>
        <a:ea typeface="+mn-ea"/>
        <a:cs typeface="+mn-cs"/>
      </a:defRPr>
    </a:lvl2pPr>
    <a:lvl3pPr marL="1042872" algn="l" defTabSz="1042872" rtl="0" eaLnBrk="1" latinLnBrk="0" hangingPunct="1">
      <a:defRPr sz="2100" kern="1200">
        <a:solidFill>
          <a:schemeClr val="tx1"/>
        </a:solidFill>
        <a:latin typeface="+mn-lt"/>
        <a:ea typeface="+mn-ea"/>
        <a:cs typeface="+mn-cs"/>
      </a:defRPr>
    </a:lvl3pPr>
    <a:lvl4pPr marL="1564308" algn="l" defTabSz="1042872" rtl="0" eaLnBrk="1" latinLnBrk="0" hangingPunct="1">
      <a:defRPr sz="2100" kern="1200">
        <a:solidFill>
          <a:schemeClr val="tx1"/>
        </a:solidFill>
        <a:latin typeface="+mn-lt"/>
        <a:ea typeface="+mn-ea"/>
        <a:cs typeface="+mn-cs"/>
      </a:defRPr>
    </a:lvl4pPr>
    <a:lvl5pPr marL="2085744" algn="l" defTabSz="1042872" rtl="0" eaLnBrk="1" latinLnBrk="0" hangingPunct="1">
      <a:defRPr sz="2100" kern="1200">
        <a:solidFill>
          <a:schemeClr val="tx1"/>
        </a:solidFill>
        <a:latin typeface="+mn-lt"/>
        <a:ea typeface="+mn-ea"/>
        <a:cs typeface="+mn-cs"/>
      </a:defRPr>
    </a:lvl5pPr>
    <a:lvl6pPr marL="2607179" algn="l" defTabSz="1042872" rtl="0" eaLnBrk="1" latinLnBrk="0" hangingPunct="1">
      <a:defRPr sz="2100" kern="1200">
        <a:solidFill>
          <a:schemeClr val="tx1"/>
        </a:solidFill>
        <a:latin typeface="+mn-lt"/>
        <a:ea typeface="+mn-ea"/>
        <a:cs typeface="+mn-cs"/>
      </a:defRPr>
    </a:lvl6pPr>
    <a:lvl7pPr marL="3128616" algn="l" defTabSz="1042872" rtl="0" eaLnBrk="1" latinLnBrk="0" hangingPunct="1">
      <a:defRPr sz="2100" kern="1200">
        <a:solidFill>
          <a:schemeClr val="tx1"/>
        </a:solidFill>
        <a:latin typeface="+mn-lt"/>
        <a:ea typeface="+mn-ea"/>
        <a:cs typeface="+mn-cs"/>
      </a:defRPr>
    </a:lvl7pPr>
    <a:lvl8pPr marL="3650052" algn="l" defTabSz="1042872" rtl="0" eaLnBrk="1" latinLnBrk="0" hangingPunct="1">
      <a:defRPr sz="2100" kern="1200">
        <a:solidFill>
          <a:schemeClr val="tx1"/>
        </a:solidFill>
        <a:latin typeface="+mn-lt"/>
        <a:ea typeface="+mn-ea"/>
        <a:cs typeface="+mn-cs"/>
      </a:defRPr>
    </a:lvl8pPr>
    <a:lvl9pPr marL="4171487" algn="l" defTabSz="104287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82">
          <p15:clr>
            <a:srgbClr val="A4A3A4"/>
          </p15:clr>
        </p15:guide>
        <p15:guide id="2" pos="3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D7E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331" autoAdjust="0"/>
  </p:normalViewPr>
  <p:slideViewPr>
    <p:cSldViewPr>
      <p:cViewPr varScale="1">
        <p:scale>
          <a:sx n="66" d="100"/>
          <a:sy n="66" d="100"/>
        </p:scale>
        <p:origin x="-1531" y="-96"/>
      </p:cViewPr>
      <p:guideLst>
        <p:guide orient="horz" pos="2382"/>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799434-7D05-45EE-95E2-DFAF9F7DD535}" type="datetimeFigureOut">
              <a:rPr lang="ru-RU" smtClean="0"/>
              <a:t>28.03.2019</a:t>
            </a:fld>
            <a:endParaRPr lang="ru-RU"/>
          </a:p>
        </p:txBody>
      </p:sp>
      <p:sp>
        <p:nvSpPr>
          <p:cNvPr id="4" name="Образ слайда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8FA8C9-5402-4EB8-B917-F34D5EBB174F}" type="slidenum">
              <a:rPr lang="ru-RU" smtClean="0"/>
              <a:t>‹#›</a:t>
            </a:fld>
            <a:endParaRPr lang="ru-RU"/>
          </a:p>
        </p:txBody>
      </p:sp>
    </p:spTree>
    <p:extLst>
      <p:ext uri="{BB962C8B-B14F-4D97-AF65-F5344CB8AC3E}">
        <p14:creationId xmlns:p14="http://schemas.microsoft.com/office/powerpoint/2010/main" val="719008042"/>
      </p:ext>
    </p:extLst>
  </p:cSld>
  <p:clrMap bg1="lt1" tx1="dk1" bg2="lt2" tx2="dk2" accent1="accent1" accent2="accent2" accent3="accent3" accent4="accent4" accent5="accent5" accent6="accent6" hlink="hlink" folHlink="folHlink"/>
  <p:notesStyle>
    <a:lvl1pPr marL="0" algn="l" defTabSz="914239" rtl="0" eaLnBrk="1" latinLnBrk="0" hangingPunct="1">
      <a:defRPr sz="1300" kern="1200">
        <a:solidFill>
          <a:schemeClr val="tx1"/>
        </a:solidFill>
        <a:latin typeface="+mn-lt"/>
        <a:ea typeface="+mn-ea"/>
        <a:cs typeface="+mn-cs"/>
      </a:defRPr>
    </a:lvl1pPr>
    <a:lvl2pPr marL="457120" algn="l" defTabSz="914239" rtl="0" eaLnBrk="1" latinLnBrk="0" hangingPunct="1">
      <a:defRPr sz="1300" kern="1200">
        <a:solidFill>
          <a:schemeClr val="tx1"/>
        </a:solidFill>
        <a:latin typeface="+mn-lt"/>
        <a:ea typeface="+mn-ea"/>
        <a:cs typeface="+mn-cs"/>
      </a:defRPr>
    </a:lvl2pPr>
    <a:lvl3pPr marL="914239" algn="l" defTabSz="914239" rtl="0" eaLnBrk="1" latinLnBrk="0" hangingPunct="1">
      <a:defRPr sz="1300" kern="1200">
        <a:solidFill>
          <a:schemeClr val="tx1"/>
        </a:solidFill>
        <a:latin typeface="+mn-lt"/>
        <a:ea typeface="+mn-ea"/>
        <a:cs typeface="+mn-cs"/>
      </a:defRPr>
    </a:lvl3pPr>
    <a:lvl4pPr marL="1371358" algn="l" defTabSz="914239" rtl="0" eaLnBrk="1" latinLnBrk="0" hangingPunct="1">
      <a:defRPr sz="1300" kern="1200">
        <a:solidFill>
          <a:schemeClr val="tx1"/>
        </a:solidFill>
        <a:latin typeface="+mn-lt"/>
        <a:ea typeface="+mn-ea"/>
        <a:cs typeface="+mn-cs"/>
      </a:defRPr>
    </a:lvl4pPr>
    <a:lvl5pPr marL="1828477" algn="l" defTabSz="914239" rtl="0" eaLnBrk="1" latinLnBrk="0" hangingPunct="1">
      <a:defRPr sz="1300" kern="1200">
        <a:solidFill>
          <a:schemeClr val="tx1"/>
        </a:solidFill>
        <a:latin typeface="+mn-lt"/>
        <a:ea typeface="+mn-ea"/>
        <a:cs typeface="+mn-cs"/>
      </a:defRPr>
    </a:lvl5pPr>
    <a:lvl6pPr marL="2285597" algn="l" defTabSz="914239" rtl="0" eaLnBrk="1" latinLnBrk="0" hangingPunct="1">
      <a:defRPr sz="1300" kern="1200">
        <a:solidFill>
          <a:schemeClr val="tx1"/>
        </a:solidFill>
        <a:latin typeface="+mn-lt"/>
        <a:ea typeface="+mn-ea"/>
        <a:cs typeface="+mn-cs"/>
      </a:defRPr>
    </a:lvl6pPr>
    <a:lvl7pPr marL="2742716" algn="l" defTabSz="914239" rtl="0" eaLnBrk="1" latinLnBrk="0" hangingPunct="1">
      <a:defRPr sz="1300" kern="1200">
        <a:solidFill>
          <a:schemeClr val="tx1"/>
        </a:solidFill>
        <a:latin typeface="+mn-lt"/>
        <a:ea typeface="+mn-ea"/>
        <a:cs typeface="+mn-cs"/>
      </a:defRPr>
    </a:lvl7pPr>
    <a:lvl8pPr marL="3199836" algn="l" defTabSz="914239" rtl="0" eaLnBrk="1" latinLnBrk="0" hangingPunct="1">
      <a:defRPr sz="1300" kern="1200">
        <a:solidFill>
          <a:schemeClr val="tx1"/>
        </a:solidFill>
        <a:latin typeface="+mn-lt"/>
        <a:ea typeface="+mn-ea"/>
        <a:cs typeface="+mn-cs"/>
      </a:defRPr>
    </a:lvl8pPr>
    <a:lvl9pPr marL="3656954" algn="l" defTabSz="914239"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B8FA8C9-5402-4EB8-B917-F34D5EBB174F}" type="slidenum">
              <a:rPr lang="ru-RU" smtClean="0"/>
              <a:t>1</a:t>
            </a:fld>
            <a:endParaRPr lang="ru-RU"/>
          </a:p>
        </p:txBody>
      </p:sp>
    </p:spTree>
    <p:extLst>
      <p:ext uri="{BB962C8B-B14F-4D97-AF65-F5344CB8AC3E}">
        <p14:creationId xmlns:p14="http://schemas.microsoft.com/office/powerpoint/2010/main" val="3485768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04888" y="685800"/>
            <a:ext cx="4848225"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B8FA8C9-5402-4EB8-B917-F34D5EBB174F}" type="slidenum">
              <a:rPr lang="ru-RU" smtClean="0"/>
              <a:t>11</a:t>
            </a:fld>
            <a:endParaRPr lang="ru-RU"/>
          </a:p>
        </p:txBody>
      </p:sp>
    </p:spTree>
    <p:extLst>
      <p:ext uri="{BB962C8B-B14F-4D97-AF65-F5344CB8AC3E}">
        <p14:creationId xmlns:p14="http://schemas.microsoft.com/office/powerpoint/2010/main" val="2863123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04888" y="685800"/>
            <a:ext cx="4848225"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B8FA8C9-5402-4EB8-B917-F34D5EBB174F}" type="slidenum">
              <a:rPr lang="ru-RU" smtClean="0"/>
              <a:t>12</a:t>
            </a:fld>
            <a:endParaRPr lang="ru-RU"/>
          </a:p>
        </p:txBody>
      </p:sp>
    </p:spTree>
    <p:extLst>
      <p:ext uri="{BB962C8B-B14F-4D97-AF65-F5344CB8AC3E}">
        <p14:creationId xmlns:p14="http://schemas.microsoft.com/office/powerpoint/2010/main" val="2863123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04888" y="685800"/>
            <a:ext cx="4848225"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B8FA8C9-5402-4EB8-B917-F34D5EBB174F}" type="slidenum">
              <a:rPr lang="ru-RU" smtClean="0"/>
              <a:t>13</a:t>
            </a:fld>
            <a:endParaRPr lang="ru-RU"/>
          </a:p>
        </p:txBody>
      </p:sp>
    </p:spTree>
    <p:extLst>
      <p:ext uri="{BB962C8B-B14F-4D97-AF65-F5344CB8AC3E}">
        <p14:creationId xmlns:p14="http://schemas.microsoft.com/office/powerpoint/2010/main" val="2863123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04888" y="685800"/>
            <a:ext cx="4848225"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B8FA8C9-5402-4EB8-B917-F34D5EBB174F}" type="slidenum">
              <a:rPr lang="ru-RU" smtClean="0"/>
              <a:t>14</a:t>
            </a:fld>
            <a:endParaRPr lang="ru-RU"/>
          </a:p>
        </p:txBody>
      </p:sp>
    </p:spTree>
    <p:extLst>
      <p:ext uri="{BB962C8B-B14F-4D97-AF65-F5344CB8AC3E}">
        <p14:creationId xmlns:p14="http://schemas.microsoft.com/office/powerpoint/2010/main" val="2863123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04888" y="685800"/>
            <a:ext cx="4848225"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B8FA8C9-5402-4EB8-B917-F34D5EBB174F}" type="slidenum">
              <a:rPr lang="ru-RU" smtClean="0"/>
              <a:t>3</a:t>
            </a:fld>
            <a:endParaRPr lang="ru-RU"/>
          </a:p>
        </p:txBody>
      </p:sp>
    </p:spTree>
    <p:extLst>
      <p:ext uri="{BB962C8B-B14F-4D97-AF65-F5344CB8AC3E}">
        <p14:creationId xmlns:p14="http://schemas.microsoft.com/office/powerpoint/2010/main" val="2863123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04888" y="685800"/>
            <a:ext cx="4848225"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B8FA8C9-5402-4EB8-B917-F34D5EBB174F}" type="slidenum">
              <a:rPr lang="ru-RU" smtClean="0"/>
              <a:t>4</a:t>
            </a:fld>
            <a:endParaRPr lang="ru-RU"/>
          </a:p>
        </p:txBody>
      </p:sp>
    </p:spTree>
    <p:extLst>
      <p:ext uri="{BB962C8B-B14F-4D97-AF65-F5344CB8AC3E}">
        <p14:creationId xmlns:p14="http://schemas.microsoft.com/office/powerpoint/2010/main" val="2863123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04888" y="685800"/>
            <a:ext cx="4848225"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B8FA8C9-5402-4EB8-B917-F34D5EBB174F}" type="slidenum">
              <a:rPr lang="ru-RU" smtClean="0"/>
              <a:t>5</a:t>
            </a:fld>
            <a:endParaRPr lang="ru-RU"/>
          </a:p>
        </p:txBody>
      </p:sp>
    </p:spTree>
    <p:extLst>
      <p:ext uri="{BB962C8B-B14F-4D97-AF65-F5344CB8AC3E}">
        <p14:creationId xmlns:p14="http://schemas.microsoft.com/office/powerpoint/2010/main" val="2863123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04888" y="685800"/>
            <a:ext cx="4848225"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B8FA8C9-5402-4EB8-B917-F34D5EBB174F}" type="slidenum">
              <a:rPr lang="ru-RU" smtClean="0"/>
              <a:t>6</a:t>
            </a:fld>
            <a:endParaRPr lang="ru-RU"/>
          </a:p>
        </p:txBody>
      </p:sp>
    </p:spTree>
    <p:extLst>
      <p:ext uri="{BB962C8B-B14F-4D97-AF65-F5344CB8AC3E}">
        <p14:creationId xmlns:p14="http://schemas.microsoft.com/office/powerpoint/2010/main" val="2863123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04888" y="685800"/>
            <a:ext cx="4848225"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B8FA8C9-5402-4EB8-B917-F34D5EBB174F}" type="slidenum">
              <a:rPr lang="ru-RU" smtClean="0"/>
              <a:t>7</a:t>
            </a:fld>
            <a:endParaRPr lang="ru-RU"/>
          </a:p>
        </p:txBody>
      </p:sp>
    </p:spTree>
    <p:extLst>
      <p:ext uri="{BB962C8B-B14F-4D97-AF65-F5344CB8AC3E}">
        <p14:creationId xmlns:p14="http://schemas.microsoft.com/office/powerpoint/2010/main" val="2863123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04888" y="685800"/>
            <a:ext cx="4848225"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B8FA8C9-5402-4EB8-B917-F34D5EBB174F}" type="slidenum">
              <a:rPr lang="ru-RU" smtClean="0"/>
              <a:t>8</a:t>
            </a:fld>
            <a:endParaRPr lang="ru-RU"/>
          </a:p>
        </p:txBody>
      </p:sp>
    </p:spTree>
    <p:extLst>
      <p:ext uri="{BB962C8B-B14F-4D97-AF65-F5344CB8AC3E}">
        <p14:creationId xmlns:p14="http://schemas.microsoft.com/office/powerpoint/2010/main" val="2863123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04888" y="685800"/>
            <a:ext cx="4848225"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B8FA8C9-5402-4EB8-B917-F34D5EBB174F}" type="slidenum">
              <a:rPr lang="ru-RU" smtClean="0"/>
              <a:t>9</a:t>
            </a:fld>
            <a:endParaRPr lang="ru-RU"/>
          </a:p>
        </p:txBody>
      </p:sp>
    </p:spTree>
    <p:extLst>
      <p:ext uri="{BB962C8B-B14F-4D97-AF65-F5344CB8AC3E}">
        <p14:creationId xmlns:p14="http://schemas.microsoft.com/office/powerpoint/2010/main" val="2863123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04888" y="685800"/>
            <a:ext cx="4848225"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B8FA8C9-5402-4EB8-B917-F34D5EBB174F}" type="slidenum">
              <a:rPr lang="ru-RU" smtClean="0"/>
              <a:t>10</a:t>
            </a:fld>
            <a:endParaRPr lang="ru-RU"/>
          </a:p>
        </p:txBody>
      </p:sp>
    </p:spTree>
    <p:extLst>
      <p:ext uri="{BB962C8B-B14F-4D97-AF65-F5344CB8AC3E}">
        <p14:creationId xmlns:p14="http://schemas.microsoft.com/office/powerpoint/2010/main" val="2863123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02005" y="2348893"/>
            <a:ext cx="9089390" cy="1620771"/>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604010" y="4284716"/>
            <a:ext cx="7485380" cy="1932323"/>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270CAE0-3EF7-421F-B91C-7E4792970F65}" type="datetimeFigureOut">
              <a:rPr lang="ru-RU" smtClean="0"/>
              <a:t>28.03.2019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0D8B03-96E8-476F-A9B4-A9CCDCA79281}" type="slidenum">
              <a:rPr lang="ru-RU" smtClean="0"/>
              <a:t>‹#›</a:t>
            </a:fld>
            <a:endParaRPr lang="ru-RU"/>
          </a:p>
        </p:txBody>
      </p:sp>
    </p:spTree>
    <p:extLst>
      <p:ext uri="{BB962C8B-B14F-4D97-AF65-F5344CB8AC3E}">
        <p14:creationId xmlns:p14="http://schemas.microsoft.com/office/powerpoint/2010/main" val="341730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270CAE0-3EF7-421F-B91C-7E4792970F65}" type="datetimeFigureOut">
              <a:rPr lang="ru-RU" smtClean="0"/>
              <a:t>28.03.2019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0D8B03-96E8-476F-A9B4-A9CCDCA79281}" type="slidenum">
              <a:rPr lang="ru-RU" smtClean="0"/>
              <a:t>‹#›</a:t>
            </a:fld>
            <a:endParaRPr lang="ru-RU"/>
          </a:p>
        </p:txBody>
      </p:sp>
    </p:spTree>
    <p:extLst>
      <p:ext uri="{BB962C8B-B14F-4D97-AF65-F5344CB8AC3E}">
        <p14:creationId xmlns:p14="http://schemas.microsoft.com/office/powerpoint/2010/main" val="639254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752715" y="302802"/>
            <a:ext cx="2406015" cy="645157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34670" y="302802"/>
            <a:ext cx="7039822" cy="645157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270CAE0-3EF7-421F-B91C-7E4792970F65}" type="datetimeFigureOut">
              <a:rPr lang="ru-RU" smtClean="0"/>
              <a:t>28.03.2019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0D8B03-96E8-476F-A9B4-A9CCDCA79281}" type="slidenum">
              <a:rPr lang="ru-RU" smtClean="0"/>
              <a:t>‹#›</a:t>
            </a:fld>
            <a:endParaRPr lang="ru-RU"/>
          </a:p>
        </p:txBody>
      </p:sp>
    </p:spTree>
    <p:extLst>
      <p:ext uri="{BB962C8B-B14F-4D97-AF65-F5344CB8AC3E}">
        <p14:creationId xmlns:p14="http://schemas.microsoft.com/office/powerpoint/2010/main" val="2526208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270CAE0-3EF7-421F-B91C-7E4792970F65}" type="datetimeFigureOut">
              <a:rPr lang="ru-RU" smtClean="0"/>
              <a:t>28.03.2019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0D8B03-96E8-476F-A9B4-A9CCDCA79281}" type="slidenum">
              <a:rPr lang="ru-RU" smtClean="0"/>
              <a:t>‹#›</a:t>
            </a:fld>
            <a:endParaRPr lang="ru-RU"/>
          </a:p>
        </p:txBody>
      </p:sp>
    </p:spTree>
    <p:extLst>
      <p:ext uri="{BB962C8B-B14F-4D97-AF65-F5344CB8AC3E}">
        <p14:creationId xmlns:p14="http://schemas.microsoft.com/office/powerpoint/2010/main" val="1197595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4705" y="4858812"/>
            <a:ext cx="9089390" cy="1501751"/>
          </a:xfrm>
        </p:spPr>
        <p:txBody>
          <a:bodyPr anchor="t"/>
          <a:lstStyle>
            <a:lvl1pPr algn="l">
              <a:defRPr sz="4600" b="1" cap="all"/>
            </a:lvl1pPr>
          </a:lstStyle>
          <a:p>
            <a:r>
              <a:rPr lang="ru-RU" smtClean="0"/>
              <a:t>Образец заголовка</a:t>
            </a:r>
            <a:endParaRPr lang="ru-RU"/>
          </a:p>
        </p:txBody>
      </p:sp>
      <p:sp>
        <p:nvSpPr>
          <p:cNvPr id="3" name="Текст 2"/>
          <p:cNvSpPr>
            <a:spLocks noGrp="1"/>
          </p:cNvSpPr>
          <p:nvPr>
            <p:ph type="body" idx="1"/>
          </p:nvPr>
        </p:nvSpPr>
        <p:spPr>
          <a:xfrm>
            <a:off x="844705" y="3204786"/>
            <a:ext cx="9089390" cy="1654026"/>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270CAE0-3EF7-421F-B91C-7E4792970F65}" type="datetimeFigureOut">
              <a:rPr lang="ru-RU" smtClean="0"/>
              <a:t>28.03.2019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0D8B03-96E8-476F-A9B4-A9CCDCA79281}" type="slidenum">
              <a:rPr lang="ru-RU" smtClean="0"/>
              <a:t>‹#›</a:t>
            </a:fld>
            <a:endParaRPr lang="ru-RU"/>
          </a:p>
        </p:txBody>
      </p:sp>
    </p:spTree>
    <p:extLst>
      <p:ext uri="{BB962C8B-B14F-4D97-AF65-F5344CB8AC3E}">
        <p14:creationId xmlns:p14="http://schemas.microsoft.com/office/powerpoint/2010/main" val="3712781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534670"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435812"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270CAE0-3EF7-421F-B91C-7E4792970F65}" type="datetimeFigureOut">
              <a:rPr lang="ru-RU" smtClean="0"/>
              <a:t>28.03.2019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0D8B03-96E8-476F-A9B4-A9CCDCA79281}" type="slidenum">
              <a:rPr lang="ru-RU" smtClean="0"/>
              <a:t>‹#›</a:t>
            </a:fld>
            <a:endParaRPr lang="ru-RU"/>
          </a:p>
        </p:txBody>
      </p:sp>
    </p:spTree>
    <p:extLst>
      <p:ext uri="{BB962C8B-B14F-4D97-AF65-F5344CB8AC3E}">
        <p14:creationId xmlns:p14="http://schemas.microsoft.com/office/powerpoint/2010/main" val="1714289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534670" y="1692533"/>
            <a:ext cx="4724775"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ru-RU" smtClean="0"/>
              <a:t>Образец текста</a:t>
            </a:r>
          </a:p>
        </p:txBody>
      </p:sp>
      <p:sp>
        <p:nvSpPr>
          <p:cNvPr id="4" name="Объект 3"/>
          <p:cNvSpPr>
            <a:spLocks noGrp="1"/>
          </p:cNvSpPr>
          <p:nvPr>
            <p:ph sz="half" idx="2"/>
          </p:nvPr>
        </p:nvSpPr>
        <p:spPr>
          <a:xfrm>
            <a:off x="534670" y="2397901"/>
            <a:ext cx="4724775"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432099" y="1692533"/>
            <a:ext cx="4726631"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ru-RU" smtClean="0"/>
              <a:t>Образец текста</a:t>
            </a:r>
          </a:p>
        </p:txBody>
      </p:sp>
      <p:sp>
        <p:nvSpPr>
          <p:cNvPr id="6" name="Объект 5"/>
          <p:cNvSpPr>
            <a:spLocks noGrp="1"/>
          </p:cNvSpPr>
          <p:nvPr>
            <p:ph sz="quarter" idx="4"/>
          </p:nvPr>
        </p:nvSpPr>
        <p:spPr>
          <a:xfrm>
            <a:off x="5432099" y="2397901"/>
            <a:ext cx="4726631"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270CAE0-3EF7-421F-B91C-7E4792970F65}" type="datetimeFigureOut">
              <a:rPr lang="ru-RU" smtClean="0"/>
              <a:t>28.03.2019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60D8B03-96E8-476F-A9B4-A9CCDCA79281}" type="slidenum">
              <a:rPr lang="ru-RU" smtClean="0"/>
              <a:t>‹#›</a:t>
            </a:fld>
            <a:endParaRPr lang="ru-RU"/>
          </a:p>
        </p:txBody>
      </p:sp>
    </p:spTree>
    <p:extLst>
      <p:ext uri="{BB962C8B-B14F-4D97-AF65-F5344CB8AC3E}">
        <p14:creationId xmlns:p14="http://schemas.microsoft.com/office/powerpoint/2010/main" val="2794825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270CAE0-3EF7-421F-B91C-7E4792970F65}" type="datetimeFigureOut">
              <a:rPr lang="ru-RU" smtClean="0"/>
              <a:t>28.03.2019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60D8B03-96E8-476F-A9B4-A9CCDCA79281}" type="slidenum">
              <a:rPr lang="ru-RU" smtClean="0"/>
              <a:t>‹#›</a:t>
            </a:fld>
            <a:endParaRPr lang="ru-RU"/>
          </a:p>
        </p:txBody>
      </p:sp>
    </p:spTree>
    <p:extLst>
      <p:ext uri="{BB962C8B-B14F-4D97-AF65-F5344CB8AC3E}">
        <p14:creationId xmlns:p14="http://schemas.microsoft.com/office/powerpoint/2010/main" val="712759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270CAE0-3EF7-421F-B91C-7E4792970F65}" type="datetimeFigureOut">
              <a:rPr lang="ru-RU" smtClean="0"/>
              <a:t>28.03.2019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60D8B03-96E8-476F-A9B4-A9CCDCA79281}" type="slidenum">
              <a:rPr lang="ru-RU" smtClean="0"/>
              <a:t>‹#›</a:t>
            </a:fld>
            <a:endParaRPr lang="ru-RU"/>
          </a:p>
        </p:txBody>
      </p:sp>
    </p:spTree>
    <p:extLst>
      <p:ext uri="{BB962C8B-B14F-4D97-AF65-F5344CB8AC3E}">
        <p14:creationId xmlns:p14="http://schemas.microsoft.com/office/powerpoint/2010/main" val="2308303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71" y="301050"/>
            <a:ext cx="3518055" cy="1281214"/>
          </a:xfrm>
        </p:spPr>
        <p:txBody>
          <a:bodyPr anchor="b"/>
          <a:lstStyle>
            <a:lvl1pPr algn="l">
              <a:defRPr sz="2300" b="1"/>
            </a:lvl1pPr>
          </a:lstStyle>
          <a:p>
            <a:r>
              <a:rPr lang="ru-RU" smtClean="0"/>
              <a:t>Образец заголовка</a:t>
            </a:r>
            <a:endParaRPr lang="ru-RU"/>
          </a:p>
        </p:txBody>
      </p:sp>
      <p:sp>
        <p:nvSpPr>
          <p:cNvPr id="3" name="Объект 2"/>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34671" y="1582265"/>
            <a:ext cx="3518055" cy="5172114"/>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270CAE0-3EF7-421F-B91C-7E4792970F65}" type="datetimeFigureOut">
              <a:rPr lang="ru-RU" smtClean="0"/>
              <a:t>28.03.2019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0D8B03-96E8-476F-A9B4-A9CCDCA79281}" type="slidenum">
              <a:rPr lang="ru-RU" smtClean="0"/>
              <a:t>‹#›</a:t>
            </a:fld>
            <a:endParaRPr lang="ru-RU"/>
          </a:p>
        </p:txBody>
      </p:sp>
    </p:spTree>
    <p:extLst>
      <p:ext uri="{BB962C8B-B14F-4D97-AF65-F5344CB8AC3E}">
        <p14:creationId xmlns:p14="http://schemas.microsoft.com/office/powerpoint/2010/main" val="1591634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5981" y="5292884"/>
            <a:ext cx="6416040" cy="624855"/>
          </a:xfrm>
        </p:spPr>
        <p:txBody>
          <a:bodyPr anchor="b"/>
          <a:lstStyle>
            <a:lvl1pPr algn="l">
              <a:defRPr sz="2300" b="1"/>
            </a:lvl1pPr>
          </a:lstStyle>
          <a:p>
            <a:r>
              <a:rPr lang="ru-RU" smtClean="0"/>
              <a:t>Образец заголовка</a:t>
            </a:r>
            <a:endParaRPr lang="ru-RU"/>
          </a:p>
        </p:txBody>
      </p:sp>
      <p:sp>
        <p:nvSpPr>
          <p:cNvPr id="3" name="Рисунок 2"/>
          <p:cNvSpPr>
            <a:spLocks noGrp="1"/>
          </p:cNvSpPr>
          <p:nvPr>
            <p:ph type="pic" idx="1"/>
          </p:nvPr>
        </p:nvSpPr>
        <p:spPr>
          <a:xfrm>
            <a:off x="2095981" y="675613"/>
            <a:ext cx="6416040" cy="4536758"/>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endParaRPr lang="ru-RU"/>
          </a:p>
        </p:txBody>
      </p:sp>
      <p:sp>
        <p:nvSpPr>
          <p:cNvPr id="4" name="Текст 3"/>
          <p:cNvSpPr>
            <a:spLocks noGrp="1"/>
          </p:cNvSpPr>
          <p:nvPr>
            <p:ph type="body" sz="half" idx="2"/>
          </p:nvPr>
        </p:nvSpPr>
        <p:spPr>
          <a:xfrm>
            <a:off x="2095981" y="5917739"/>
            <a:ext cx="6416040" cy="887398"/>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270CAE0-3EF7-421F-B91C-7E4792970F65}" type="datetimeFigureOut">
              <a:rPr lang="ru-RU" smtClean="0"/>
              <a:t>28.03.2019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0D8B03-96E8-476F-A9B4-A9CCDCA79281}" type="slidenum">
              <a:rPr lang="ru-RU" smtClean="0"/>
              <a:t>‹#›</a:t>
            </a:fld>
            <a:endParaRPr lang="ru-RU"/>
          </a:p>
        </p:txBody>
      </p:sp>
    </p:spTree>
    <p:extLst>
      <p:ext uri="{BB962C8B-B14F-4D97-AF65-F5344CB8AC3E}">
        <p14:creationId xmlns:p14="http://schemas.microsoft.com/office/powerpoint/2010/main" val="2293945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70" y="302801"/>
            <a:ext cx="9624060" cy="1260211"/>
          </a:xfrm>
          <a:prstGeom prst="rect">
            <a:avLst/>
          </a:prstGeom>
        </p:spPr>
        <p:txBody>
          <a:bodyPr vert="horz" lIns="104306" tIns="52153" rIns="104306" bIns="52153"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534670" y="1764295"/>
            <a:ext cx="9624060" cy="4990084"/>
          </a:xfrm>
          <a:prstGeom prst="rect">
            <a:avLst/>
          </a:prstGeom>
        </p:spPr>
        <p:txBody>
          <a:bodyPr vert="horz" lIns="104306" tIns="52153" rIns="104306" bIns="52153"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534670" y="7008171"/>
            <a:ext cx="2495127" cy="402567"/>
          </a:xfrm>
          <a:prstGeom prst="rect">
            <a:avLst/>
          </a:prstGeom>
        </p:spPr>
        <p:txBody>
          <a:bodyPr vert="horz" lIns="104306" tIns="52153" rIns="104306" bIns="52153" rtlCol="0" anchor="ctr"/>
          <a:lstStyle>
            <a:lvl1pPr algn="l">
              <a:defRPr sz="1400">
                <a:solidFill>
                  <a:schemeClr val="tx1">
                    <a:tint val="75000"/>
                  </a:schemeClr>
                </a:solidFill>
              </a:defRPr>
            </a:lvl1pPr>
          </a:lstStyle>
          <a:p>
            <a:fld id="{C270CAE0-3EF7-421F-B91C-7E4792970F65}" type="datetimeFigureOut">
              <a:rPr lang="ru-RU" smtClean="0"/>
              <a:t>28.03.2019</a:t>
            </a:fld>
            <a:endParaRPr lang="ru-RU"/>
          </a:p>
        </p:txBody>
      </p:sp>
      <p:sp>
        <p:nvSpPr>
          <p:cNvPr id="5" name="Нижний колонтитул 4"/>
          <p:cNvSpPr>
            <a:spLocks noGrp="1"/>
          </p:cNvSpPr>
          <p:nvPr>
            <p:ph type="ftr" sz="quarter" idx="3"/>
          </p:nvPr>
        </p:nvSpPr>
        <p:spPr>
          <a:xfrm>
            <a:off x="3653579" y="7008171"/>
            <a:ext cx="3386243" cy="402567"/>
          </a:xfrm>
          <a:prstGeom prst="rect">
            <a:avLst/>
          </a:prstGeom>
        </p:spPr>
        <p:txBody>
          <a:bodyPr vert="horz" lIns="104306" tIns="52153" rIns="104306" bIns="52153" rtlCol="0" anchor="ctr"/>
          <a:lstStyle>
            <a:lvl1pPr algn="ctr">
              <a:defRPr sz="14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663603" y="7008171"/>
            <a:ext cx="2495127" cy="402567"/>
          </a:xfrm>
          <a:prstGeom prst="rect">
            <a:avLst/>
          </a:prstGeom>
        </p:spPr>
        <p:txBody>
          <a:bodyPr vert="horz" lIns="104306" tIns="52153" rIns="104306" bIns="52153" rtlCol="0" anchor="ctr"/>
          <a:lstStyle>
            <a:lvl1pPr algn="r">
              <a:defRPr sz="1400">
                <a:solidFill>
                  <a:schemeClr val="tx1">
                    <a:tint val="75000"/>
                  </a:schemeClr>
                </a:solidFill>
              </a:defRPr>
            </a:lvl1pPr>
          </a:lstStyle>
          <a:p>
            <a:fld id="{E60D8B03-96E8-476F-A9B4-A9CCDCA79281}" type="slidenum">
              <a:rPr lang="ru-RU" smtClean="0"/>
              <a:t>‹#›</a:t>
            </a:fld>
            <a:endParaRPr lang="ru-RU"/>
          </a:p>
        </p:txBody>
      </p:sp>
    </p:spTree>
    <p:extLst>
      <p:ext uri="{BB962C8B-B14F-4D97-AF65-F5344CB8AC3E}">
        <p14:creationId xmlns:p14="http://schemas.microsoft.com/office/powerpoint/2010/main" val="10865852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043056" rtl="0" eaLnBrk="1" latinLnBrk="0" hangingPunct="1">
        <a:spcBef>
          <a:spcPct val="0"/>
        </a:spcBef>
        <a:buNone/>
        <a:defRPr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ru-RU"/>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jpeg"/><Relationship Id="rId5" Type="http://schemas.microsoft.com/office/2007/relationships/hdphoto" Target="../media/hdphoto3.wdp"/><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jpeg"/><Relationship Id="rId5" Type="http://schemas.microsoft.com/office/2007/relationships/hdphoto" Target="../media/hdphoto3.wdp"/><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jpeg"/><Relationship Id="rId5" Type="http://schemas.microsoft.com/office/2007/relationships/hdphoto" Target="../media/hdphoto3.wdp"/><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jpeg"/><Relationship Id="rId5" Type="http://schemas.microsoft.com/office/2007/relationships/hdphoto" Target="../media/hdphoto3.wdp"/><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jpeg"/><Relationship Id="rId5" Type="http://schemas.microsoft.com/office/2007/relationships/hdphoto" Target="../media/hdphoto3.wdp"/><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5.png"/><Relationship Id="rId4" Type="http://schemas.openxmlformats.org/officeDocument/2006/relationships/image" Target="../media/image21.pn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png"/><Relationship Id="rId7" Type="http://schemas.microsoft.com/office/2007/relationships/hdphoto" Target="../media/hdphoto3.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png"/><Relationship Id="rId7" Type="http://schemas.microsoft.com/office/2007/relationships/hdphoto" Target="../media/hdphoto3.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png"/><Relationship Id="rId5" Type="http://schemas.microsoft.com/office/2007/relationships/hdphoto" Target="../media/hdphoto3.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png"/><Relationship Id="rId7" Type="http://schemas.microsoft.com/office/2007/relationships/hdphoto" Target="../media/hdphoto3.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png"/><Relationship Id="rId7" Type="http://schemas.microsoft.com/office/2007/relationships/hdphoto" Target="../media/hdphoto3.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jpeg"/><Relationship Id="rId5" Type="http://schemas.microsoft.com/office/2007/relationships/hdphoto" Target="../media/hdphoto3.wdp"/><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jpeg"/><Relationship Id="rId5" Type="http://schemas.microsoft.com/office/2007/relationships/hdphoto" Target="../media/hdphoto3.wdp"/><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r="33023" b="18709"/>
          <a:stretch/>
        </p:blipFill>
        <p:spPr bwMode="auto">
          <a:xfrm>
            <a:off x="-125908" y="84278"/>
            <a:ext cx="10638325" cy="7035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6" name="Прямоугольник 165"/>
          <p:cNvSpPr/>
          <p:nvPr/>
        </p:nvSpPr>
        <p:spPr>
          <a:xfrm>
            <a:off x="1" y="0"/>
            <a:ext cx="10683800" cy="1162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ru-RU"/>
          </a:p>
        </p:txBody>
      </p:sp>
      <p:sp>
        <p:nvSpPr>
          <p:cNvPr id="168" name="Прямоугольник 167"/>
          <p:cNvSpPr/>
          <p:nvPr/>
        </p:nvSpPr>
        <p:spPr>
          <a:xfrm>
            <a:off x="4213" y="6994719"/>
            <a:ext cx="10696500" cy="45719"/>
          </a:xfrm>
          <a:prstGeom prst="rect">
            <a:avLst/>
          </a:prstGeom>
          <a:gradFill>
            <a:gsLst>
              <a:gs pos="0">
                <a:schemeClr val="tx2"/>
              </a:gs>
              <a:gs pos="50000">
                <a:schemeClr val="tx2">
                  <a:lumMod val="20000"/>
                  <a:lumOff val="80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ru-RU"/>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76" y="201402"/>
            <a:ext cx="1785937"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79149" y="-107800"/>
            <a:ext cx="1603375"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81662" y="2702567"/>
            <a:ext cx="5006842" cy="4337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5" name="TextBox 164"/>
          <p:cNvSpPr txBox="1"/>
          <p:nvPr/>
        </p:nvSpPr>
        <p:spPr>
          <a:xfrm>
            <a:off x="522164" y="2893610"/>
            <a:ext cx="6906222" cy="1323423"/>
          </a:xfrm>
          <a:prstGeom prst="rect">
            <a:avLst/>
          </a:prstGeom>
          <a:noFill/>
        </p:spPr>
        <p:txBody>
          <a:bodyPr wrap="square" lIns="91424" tIns="45712" rIns="91424" bIns="45712" rtlCol="0">
            <a:spAutoFit/>
            <a:scene3d>
              <a:camera prst="orthographicFront"/>
              <a:lightRig rig="soft" dir="t">
                <a:rot lat="0" lon="0" rev="10800000"/>
              </a:lightRig>
            </a:scene3d>
            <a:sp3d>
              <a:bevelT w="27940" h="12700"/>
              <a:contourClr>
                <a:srgbClr val="DDDDDD"/>
              </a:contourClr>
            </a:sp3d>
          </a:bodyPr>
          <a:lstStyle/>
          <a:p>
            <a:pPr algn="ctr"/>
            <a:r>
              <a:rPr lang="ru-RU" sz="4000" b="1" spc="149" dirty="0" smtClean="0">
                <a:ln w="11430">
                  <a:solidFill>
                    <a:schemeClr val="tx2">
                      <a:lumMod val="50000"/>
                    </a:schemeClr>
                  </a:solidFill>
                </a:ln>
                <a:solidFill>
                  <a:srgbClr val="C00000"/>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ВЫСТАВКА КНИГ ПО ТЕМЕ «ИНФОРМАТИКА»</a:t>
            </a:r>
            <a:endParaRPr lang="en-US" sz="4000" b="1" spc="149" dirty="0">
              <a:ln w="11430">
                <a:solidFill>
                  <a:schemeClr val="tx2">
                    <a:lumMod val="50000"/>
                  </a:schemeClr>
                </a:solidFill>
              </a:ln>
              <a:solidFill>
                <a:srgbClr val="C00000"/>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endParaRPr>
          </a:p>
        </p:txBody>
      </p:sp>
      <p:sp>
        <p:nvSpPr>
          <p:cNvPr id="2" name="TextBox 1"/>
          <p:cNvSpPr txBox="1"/>
          <p:nvPr/>
        </p:nvSpPr>
        <p:spPr>
          <a:xfrm>
            <a:off x="3722112" y="7009517"/>
            <a:ext cx="2382992" cy="584759"/>
          </a:xfrm>
          <a:prstGeom prst="rect">
            <a:avLst/>
          </a:prstGeom>
          <a:noFill/>
        </p:spPr>
        <p:txBody>
          <a:bodyPr wrap="none" lIns="91424" tIns="45712" rIns="91424" bIns="45712" rtlCol="0">
            <a:spAutoFit/>
          </a:bodyPr>
          <a:lstStyle/>
          <a:p>
            <a:pPr algn="ctr"/>
            <a:r>
              <a:rPr lang="ru-RU" sz="3200" b="1" dirty="0">
                <a:solidFill>
                  <a:schemeClr val="accent1">
                    <a:lumMod val="75000"/>
                  </a:schemeClr>
                </a:solidFill>
              </a:rPr>
              <a:t>  </a:t>
            </a:r>
            <a:r>
              <a:rPr lang="ru-RU" sz="3200" b="1" dirty="0">
                <a:solidFill>
                  <a:schemeClr val="accent1">
                    <a:lumMod val="75000"/>
                  </a:schemeClr>
                </a:solidFill>
                <a:latin typeface="Times New Roman" panose="02020603050405020304" pitchFamily="18" charset="0"/>
                <a:cs typeface="Times New Roman" panose="02020603050405020304" pitchFamily="18" charset="0"/>
              </a:rPr>
              <a:t>М</a:t>
            </a:r>
            <a:r>
              <a:rPr lang="ru-RU" sz="3200" b="1" dirty="0" smtClean="0">
                <a:solidFill>
                  <a:schemeClr val="accent1">
                    <a:lumMod val="75000"/>
                  </a:schemeClr>
                </a:solidFill>
                <a:latin typeface="Times New Roman" panose="02020603050405020304" pitchFamily="18" charset="0"/>
                <a:cs typeface="Times New Roman" panose="02020603050405020304" pitchFamily="18" charset="0"/>
              </a:rPr>
              <a:t>арт, </a:t>
            </a:r>
            <a:r>
              <a:rPr lang="ru-RU" sz="3200" b="1" dirty="0">
                <a:solidFill>
                  <a:schemeClr val="accent1">
                    <a:lumMod val="75000"/>
                  </a:schemeClr>
                </a:solidFill>
                <a:latin typeface="Times New Roman" panose="02020603050405020304" pitchFamily="18" charset="0"/>
                <a:cs typeface="Times New Roman" panose="02020603050405020304" pitchFamily="18" charset="0"/>
              </a:rPr>
              <a:t>2019</a:t>
            </a:r>
          </a:p>
        </p:txBody>
      </p:sp>
      <p:pic>
        <p:nvPicPr>
          <p:cNvPr id="2050"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t="9413"/>
          <a:stretch/>
        </p:blipFill>
        <p:spPr bwMode="auto">
          <a:xfrm>
            <a:off x="3673948" y="69047"/>
            <a:ext cx="3472951" cy="1938178"/>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306140" y="1806694"/>
            <a:ext cx="10009112" cy="1061813"/>
          </a:xfrm>
          <a:prstGeom prst="rect">
            <a:avLst/>
          </a:prstGeom>
        </p:spPr>
        <p:txBody>
          <a:bodyPr wrap="square" lIns="91424" tIns="45712" rIns="91424" bIns="45712">
            <a:spAutoFit/>
          </a:bodyPr>
          <a:lstStyle/>
          <a:p>
            <a:pPr algn="ctr"/>
            <a:r>
              <a:rPr lang="ru-RU" b="1" dirty="0">
                <a:solidFill>
                  <a:schemeClr val="tx2">
                    <a:lumMod val="75000"/>
                  </a:schemeClr>
                </a:solidFill>
                <a:latin typeface="Times New Roman" panose="02020603050405020304" pitchFamily="18" charset="0"/>
                <a:cs typeface="Times New Roman" panose="02020603050405020304" pitchFamily="18" charset="0"/>
              </a:rPr>
              <a:t>Сектор по информационно-библиотечному обслуживанию IT </a:t>
            </a:r>
          </a:p>
          <a:p>
            <a:pPr algn="ctr"/>
            <a:r>
              <a:rPr lang="ru-RU" b="1" dirty="0">
                <a:solidFill>
                  <a:schemeClr val="tx2">
                    <a:lumMod val="75000"/>
                  </a:schemeClr>
                </a:solidFill>
                <a:latin typeface="Times New Roman" panose="02020603050405020304" pitchFamily="18" charset="0"/>
                <a:cs typeface="Times New Roman" panose="02020603050405020304" pitchFamily="18" charset="0"/>
              </a:rPr>
              <a:t>и радиотехнического профиля 5-е зд. Читальный зал №2</a:t>
            </a:r>
          </a:p>
          <a:p>
            <a:pPr algn="ctr"/>
            <a:endParaRPr lang="ru-RU" b="1" dirty="0">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49160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 y="2223"/>
            <a:ext cx="10683800" cy="1162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ru-RU"/>
          </a:p>
        </p:txBody>
      </p:sp>
      <p:sp>
        <p:nvSpPr>
          <p:cNvPr id="10" name="Прямоугольник 9"/>
          <p:cNvSpPr/>
          <p:nvPr/>
        </p:nvSpPr>
        <p:spPr>
          <a:xfrm>
            <a:off x="-24243" y="7480614"/>
            <a:ext cx="8315560" cy="72000"/>
          </a:xfrm>
          <a:prstGeom prst="rect">
            <a:avLst/>
          </a:prstGeom>
          <a:gradFill>
            <a:gsLst>
              <a:gs pos="0">
                <a:schemeClr val="tx2">
                  <a:lumMod val="75000"/>
                </a:schemeClr>
              </a:gs>
              <a:gs pos="50000">
                <a:schemeClr val="tx2">
                  <a:lumMod val="20000"/>
                  <a:lumOff val="80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ru-RU"/>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9950" y="-91503"/>
            <a:ext cx="1603375"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ÐÐ°ÑÑÐ¸Ð½ÐºÐ¸ Ð¿Ð¾ Ð·Ð°Ð¿ÑÐ¾ÑÑ ÑÑÐ¾Ð¿ÐºÐ¸ ÐºÐ½Ð¸Ð³ ÐºÐ»Ð¸Ð¿Ð°ÑÑ"/>
          <p:cNvPicPr>
            <a:picLocks noChangeAspect="1" noChangeArrowheads="1"/>
          </p:cNvPicPr>
          <p:nvPr/>
        </p:nvPicPr>
        <p:blipFill rotWithShape="1">
          <a:blip r:embed="rId4">
            <a:extLst>
              <a:ext uri="{BEBA8EAE-BF5A-486C-A8C5-ECC9F3942E4B}">
                <a14:imgProps xmlns:a14="http://schemas.microsoft.com/office/drawing/2010/main">
                  <a14:imgLayer r:embed="rId5">
                    <a14:imgEffect>
                      <a14:artisticTexturizer/>
                    </a14:imgEffect>
                    <a14:imgEffect>
                      <a14:colorTemperature colorTemp="5900"/>
                    </a14:imgEffect>
                  </a14:imgLayer>
                </a14:imgProps>
              </a:ext>
              <a:ext uri="{28A0092B-C50C-407E-A947-70E740481C1C}">
                <a14:useLocalDpi xmlns:a14="http://schemas.microsoft.com/office/drawing/2010/main" val="0"/>
              </a:ext>
            </a:extLst>
          </a:blip>
          <a:srcRect r="49732"/>
          <a:stretch/>
        </p:blipFill>
        <p:spPr bwMode="auto">
          <a:xfrm>
            <a:off x="8010997" y="4426786"/>
            <a:ext cx="2672804" cy="3066138"/>
          </a:xfrm>
          <a:prstGeom prst="rect">
            <a:avLst/>
          </a:prstGeom>
          <a:noFill/>
          <a:extLst>
            <a:ext uri="{909E8E84-426E-40DD-AFC4-6F175D3DCCD1}">
              <a14:hiddenFill xmlns:a14="http://schemas.microsoft.com/office/drawing/2010/main">
                <a:solidFill>
                  <a:srgbClr val="FFFFFF"/>
                </a:solidFill>
              </a14:hiddenFill>
            </a:ext>
          </a:extLst>
        </p:spPr>
      </p:pic>
      <p:sp>
        <p:nvSpPr>
          <p:cNvPr id="13" name="Объект 2"/>
          <p:cNvSpPr>
            <a:spLocks noGrp="1"/>
          </p:cNvSpPr>
          <p:nvPr>
            <p:ph idx="1"/>
          </p:nvPr>
        </p:nvSpPr>
        <p:spPr>
          <a:xfrm>
            <a:off x="2034332" y="454088"/>
            <a:ext cx="7560840" cy="5444704"/>
          </a:xfrm>
        </p:spPr>
        <p:txBody>
          <a:bodyPr>
            <a:normAutofit/>
          </a:bodyPr>
          <a:lstStyle/>
          <a:p>
            <a:pPr marL="0" indent="0">
              <a:buNone/>
            </a:pP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b="1" dirty="0" err="1">
                <a:latin typeface="Times New Roman" panose="02020603050405020304" pitchFamily="18" charset="0"/>
                <a:cs typeface="Times New Roman" panose="02020603050405020304" pitchFamily="18" charset="0"/>
              </a:rPr>
              <a:t>Илюшечкин</a:t>
            </a:r>
            <a:r>
              <a:rPr lang="ru-RU" sz="1400" b="1" dirty="0">
                <a:latin typeface="Times New Roman" panose="02020603050405020304" pitchFamily="18" charset="0"/>
                <a:cs typeface="Times New Roman" panose="02020603050405020304" pitchFamily="18" charset="0"/>
              </a:rPr>
              <a:t>, Владимир Михайлович</a:t>
            </a:r>
            <a:r>
              <a:rPr lang="ru-RU" sz="1400" dirty="0">
                <a:latin typeface="Times New Roman" panose="02020603050405020304" pitchFamily="18" charset="0"/>
                <a:cs typeface="Times New Roman" panose="02020603050405020304" pitchFamily="18" charset="0"/>
              </a:rPr>
              <a:t>. Основы использования и проектирования баз данных : учеб. пособие для студ. вузов / В. М. </a:t>
            </a:r>
            <a:r>
              <a:rPr lang="ru-RU" sz="1400" dirty="0" err="1">
                <a:latin typeface="Times New Roman" panose="02020603050405020304" pitchFamily="18" charset="0"/>
                <a:cs typeface="Times New Roman" panose="02020603050405020304" pitchFamily="18" charset="0"/>
              </a:rPr>
              <a:t>Илюшечкин</a:t>
            </a:r>
            <a:r>
              <a:rPr lang="ru-RU" sz="1400" dirty="0">
                <a:latin typeface="Times New Roman" panose="02020603050405020304" pitchFamily="18" charset="0"/>
                <a:cs typeface="Times New Roman" panose="02020603050405020304" pitchFamily="18" charset="0"/>
              </a:rPr>
              <a:t>. - М. : </a:t>
            </a:r>
            <a:r>
              <a:rPr lang="ru-RU" sz="1400" dirty="0" err="1">
                <a:latin typeface="Times New Roman" panose="02020603050405020304" pitchFamily="18" charset="0"/>
                <a:cs typeface="Times New Roman" panose="02020603050405020304" pitchFamily="18" charset="0"/>
              </a:rPr>
              <a:t>Юрайт</a:t>
            </a:r>
            <a:r>
              <a:rPr lang="ru-RU" sz="1400" dirty="0">
                <a:latin typeface="Times New Roman" panose="02020603050405020304" pitchFamily="18" charset="0"/>
                <a:cs typeface="Times New Roman" panose="02020603050405020304" pitchFamily="18" charset="0"/>
              </a:rPr>
              <a:t> ; [Б. м.] : ИД </a:t>
            </a:r>
            <a:r>
              <a:rPr lang="ru-RU" sz="1400" dirty="0" err="1">
                <a:latin typeface="Times New Roman" panose="02020603050405020304" pitchFamily="18" charset="0"/>
                <a:cs typeface="Times New Roman" panose="02020603050405020304" pitchFamily="18" charset="0"/>
              </a:rPr>
              <a:t>Юрайт</a:t>
            </a:r>
            <a:r>
              <a:rPr lang="ru-RU" sz="1400" dirty="0">
                <a:latin typeface="Times New Roman" panose="02020603050405020304" pitchFamily="18" charset="0"/>
                <a:cs typeface="Times New Roman" panose="02020603050405020304" pitchFamily="18" charset="0"/>
              </a:rPr>
              <a:t>, 2010. - 213 с. - (Основы наук). - </a:t>
            </a:r>
            <a:r>
              <a:rPr lang="ru-RU" sz="1400" b="1" dirty="0">
                <a:latin typeface="Times New Roman" panose="02020603050405020304" pitchFamily="18" charset="0"/>
                <a:cs typeface="Times New Roman" panose="02020603050405020304" pitchFamily="18" charset="0"/>
              </a:rPr>
              <a:t>ISBN </a:t>
            </a:r>
            <a:r>
              <a:rPr lang="ru-RU" sz="1400" dirty="0">
                <a:latin typeface="Times New Roman" panose="02020603050405020304" pitchFamily="18" charset="0"/>
                <a:cs typeface="Times New Roman" panose="02020603050405020304" pitchFamily="18" charset="0"/>
              </a:rPr>
              <a:t>978-5-9916-0580-9 (Изд-во </a:t>
            </a:r>
            <a:r>
              <a:rPr lang="ru-RU" sz="1400" dirty="0" err="1">
                <a:latin typeface="Times New Roman" panose="02020603050405020304" pitchFamily="18" charset="0"/>
                <a:cs typeface="Times New Roman" panose="02020603050405020304" pitchFamily="18" charset="0"/>
              </a:rPr>
              <a:t>Юрайт</a:t>
            </a:r>
            <a:r>
              <a:rPr lang="ru-RU" sz="1400" dirty="0">
                <a:latin typeface="Times New Roman" panose="02020603050405020304" pitchFamily="18" charset="0"/>
                <a:cs typeface="Times New Roman" panose="02020603050405020304" pitchFamily="18" charset="0"/>
              </a:rPr>
              <a:t>). - </a:t>
            </a:r>
            <a:r>
              <a:rPr lang="ru-RU" sz="1400" b="1" dirty="0">
                <a:latin typeface="Times New Roman" panose="02020603050405020304" pitchFamily="18" charset="0"/>
                <a:cs typeface="Times New Roman" panose="02020603050405020304" pitchFamily="18" charset="0"/>
              </a:rPr>
              <a:t>ISBN </a:t>
            </a:r>
            <a:r>
              <a:rPr lang="ru-RU" sz="1400" dirty="0">
                <a:latin typeface="Times New Roman" panose="02020603050405020304" pitchFamily="18" charset="0"/>
                <a:cs typeface="Times New Roman" panose="02020603050405020304" pitchFamily="18" charset="0"/>
              </a:rPr>
              <a:t>978-5-9692-0853-7 (ИД </a:t>
            </a:r>
            <a:r>
              <a:rPr lang="ru-RU" sz="1400" dirty="0" err="1">
                <a:latin typeface="Times New Roman" panose="02020603050405020304" pitchFamily="18" charset="0"/>
                <a:cs typeface="Times New Roman" panose="02020603050405020304" pitchFamily="18" charset="0"/>
              </a:rPr>
              <a:t>Юрайт</a:t>
            </a:r>
            <a:r>
              <a:rPr lang="ru-RU" sz="1400" dirty="0">
                <a:latin typeface="Times New Roman" panose="02020603050405020304" pitchFamily="18" charset="0"/>
                <a:cs typeface="Times New Roman" panose="02020603050405020304" pitchFamily="18" charset="0"/>
              </a:rPr>
              <a:t>) : 334.84 р</a:t>
            </a:r>
            <a:r>
              <a:rPr lang="ru-RU" sz="1400" dirty="0" smtClean="0">
                <a:latin typeface="Times New Roman" panose="02020603050405020304" pitchFamily="18" charset="0"/>
                <a:cs typeface="Times New Roman" panose="02020603050405020304" pitchFamily="18" charset="0"/>
              </a:rPr>
              <a:t>.</a:t>
            </a:r>
          </a:p>
          <a:p>
            <a:pPr marL="0" indent="0">
              <a:buNone/>
            </a:pPr>
            <a:r>
              <a:rPr lang="ru-RU" sz="1400" b="1" dirty="0">
                <a:latin typeface="Times New Roman" panose="02020603050405020304" pitchFamily="18" charset="0"/>
                <a:cs typeface="Times New Roman" panose="02020603050405020304" pitchFamily="18" charset="0"/>
              </a:rPr>
              <a:t>Аннотация: </a:t>
            </a:r>
            <a:r>
              <a:rPr lang="ru-RU" sz="1400" dirty="0">
                <a:latin typeface="Times New Roman" panose="02020603050405020304" pitchFamily="18" charset="0"/>
                <a:cs typeface="Times New Roman" panose="02020603050405020304" pitchFamily="18" charset="0"/>
              </a:rPr>
              <a:t>В учебном пособии содержатся теоретические и практические сведения о современных системах управления базами данных (СУБД), об использовании и проектировании баз данных. Рассматриваются языковые и программные средства СУБД и систем автоматизации проектирования баз данных. Приведены примеры создания мифологических и </a:t>
            </a:r>
            <a:r>
              <a:rPr lang="ru-RU" sz="1400" dirty="0" err="1">
                <a:latin typeface="Times New Roman" panose="02020603050405020304" pitchFamily="18" charset="0"/>
                <a:cs typeface="Times New Roman" panose="02020603050405020304" pitchFamily="18" charset="0"/>
              </a:rPr>
              <a:t>даталогических</a:t>
            </a:r>
            <a:r>
              <a:rPr lang="ru-RU" sz="1400" dirty="0">
                <a:latin typeface="Times New Roman" panose="02020603050405020304" pitchFamily="18" charset="0"/>
                <a:cs typeface="Times New Roman" panose="02020603050405020304" pitchFamily="18" charset="0"/>
              </a:rPr>
              <a:t> моделей, позволяющие студентам научиться проектировать базы данных. Предназначено для студентов, обучающихся по направлению «Информатика и вычислительная техника».</a:t>
            </a:r>
            <a:br>
              <a:rPr lang="ru-RU" sz="1400" dirty="0">
                <a:latin typeface="Times New Roman" panose="02020603050405020304" pitchFamily="18" charset="0"/>
                <a:cs typeface="Times New Roman" panose="02020603050405020304" pitchFamily="18" charset="0"/>
              </a:rPr>
            </a:br>
            <a:endParaRPr lang="ru-RU" sz="1400" dirty="0" smtClean="0">
              <a:latin typeface="Times New Roman" panose="02020603050405020304" pitchFamily="18" charset="0"/>
              <a:cs typeface="Times New Roman" panose="02020603050405020304" pitchFamily="18" charset="0"/>
            </a:endParaRPr>
          </a:p>
          <a:p>
            <a:pPr marL="0" indent="0">
              <a:buNone/>
            </a:pPr>
            <a:r>
              <a:rPr lang="ru-RU" sz="1400" b="1" dirty="0" smtClean="0">
                <a:latin typeface="Times New Roman" panose="02020603050405020304" pitchFamily="18" charset="0"/>
                <a:cs typeface="Times New Roman" panose="02020603050405020304" pitchFamily="18" charset="0"/>
              </a:rPr>
              <a:t>Имеются </a:t>
            </a:r>
            <a:r>
              <a:rPr lang="ru-RU" sz="1400" b="1" dirty="0">
                <a:latin typeface="Times New Roman" panose="02020603050405020304" pitchFamily="18" charset="0"/>
                <a:cs typeface="Times New Roman" panose="02020603050405020304" pitchFamily="18" charset="0"/>
              </a:rPr>
              <a:t>экземпляры в отделах: </a:t>
            </a:r>
            <a:endParaRPr lang="ru-RU" sz="1400" b="1" dirty="0" smtClean="0">
              <a:latin typeface="Times New Roman" panose="02020603050405020304" pitchFamily="18" charset="0"/>
              <a:cs typeface="Times New Roman" panose="02020603050405020304" pitchFamily="18" charset="0"/>
            </a:endParaRPr>
          </a:p>
          <a:p>
            <a:pPr marL="0" indent="0">
              <a:buNone/>
            </a:pPr>
            <a:r>
              <a:rPr lang="ru-RU" sz="1400" b="1" dirty="0">
                <a:latin typeface="Times New Roman" panose="02020603050405020304" pitchFamily="18" charset="0"/>
                <a:cs typeface="Times New Roman" panose="02020603050405020304" pitchFamily="18" charset="0"/>
              </a:rPr>
              <a:t/>
            </a:r>
            <a:br>
              <a:rPr lang="ru-RU" sz="1400" b="1" dirty="0">
                <a:latin typeface="Times New Roman" panose="02020603050405020304" pitchFamily="18" charset="0"/>
                <a:cs typeface="Times New Roman" panose="02020603050405020304" pitchFamily="18" charset="0"/>
              </a:rPr>
            </a:br>
            <a:r>
              <a:rPr lang="ru-RU" sz="1400" dirty="0" err="1">
                <a:latin typeface="Times New Roman" panose="02020603050405020304" pitchFamily="18" charset="0"/>
                <a:cs typeface="Times New Roman" panose="02020603050405020304" pitchFamily="18" charset="0"/>
              </a:rPr>
              <a:t>Н.Аб</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К.Маркса</a:t>
            </a:r>
            <a:r>
              <a:rPr lang="ru-RU" sz="1400" dirty="0" smtClean="0">
                <a:latin typeface="Times New Roman" panose="02020603050405020304" pitchFamily="18" charset="0"/>
                <a:cs typeface="Times New Roman" panose="02020603050405020304" pitchFamily="18" charset="0"/>
              </a:rPr>
              <a:t> 10 (2)</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ч/з2 (5зд), </a:t>
            </a:r>
            <a:r>
              <a:rPr lang="ru-RU" sz="1400" dirty="0" err="1">
                <a:latin typeface="Times New Roman" panose="02020603050405020304" pitchFamily="18" charset="0"/>
                <a:cs typeface="Times New Roman" panose="02020603050405020304" pitchFamily="18" charset="0"/>
              </a:rPr>
              <a:t>К.Маркса</a:t>
            </a:r>
            <a:r>
              <a:rPr lang="ru-RU" sz="1400" dirty="0">
                <a:latin typeface="Times New Roman" panose="02020603050405020304" pitchFamily="18" charset="0"/>
                <a:cs typeface="Times New Roman" panose="02020603050405020304" pitchFamily="18" charset="0"/>
              </a:rPr>
              <a:t> 31/7 </a:t>
            </a:r>
            <a:r>
              <a:rPr lang="ru-RU" sz="1400" dirty="0" smtClean="0">
                <a:latin typeface="Times New Roman" panose="02020603050405020304" pitchFamily="18" charset="0"/>
                <a:cs typeface="Times New Roman" panose="02020603050405020304" pitchFamily="18" charset="0"/>
              </a:rPr>
              <a:t>(2 )</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ч/з3 (7 </a:t>
            </a:r>
            <a:r>
              <a:rPr lang="ru-RU" sz="1400" dirty="0" err="1">
                <a:latin typeface="Times New Roman" panose="02020603050405020304" pitchFamily="18" charset="0"/>
                <a:cs typeface="Times New Roman" panose="02020603050405020304" pitchFamily="18" charset="0"/>
              </a:rPr>
              <a:t>зд</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Б.Красная</a:t>
            </a:r>
            <a:r>
              <a:rPr lang="ru-RU" sz="1400" dirty="0">
                <a:latin typeface="Times New Roman" panose="02020603050405020304" pitchFamily="18" charset="0"/>
                <a:cs typeface="Times New Roman" panose="02020603050405020304" pitchFamily="18" charset="0"/>
              </a:rPr>
              <a:t> 55 </a:t>
            </a:r>
            <a:r>
              <a:rPr lang="ru-RU" sz="1400" dirty="0" smtClean="0">
                <a:latin typeface="Times New Roman" panose="02020603050405020304" pitchFamily="18" charset="0"/>
                <a:cs typeface="Times New Roman" panose="02020603050405020304" pitchFamily="18" charset="0"/>
              </a:rPr>
              <a:t>(15)</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ч/з4 (3 </a:t>
            </a:r>
            <a:r>
              <a:rPr lang="ru-RU" sz="1400" dirty="0" err="1">
                <a:latin typeface="Times New Roman" panose="02020603050405020304" pitchFamily="18" charset="0"/>
                <a:cs typeface="Times New Roman" panose="02020603050405020304" pitchFamily="18" charset="0"/>
              </a:rPr>
              <a:t>зд</a:t>
            </a:r>
            <a:r>
              <a:rPr lang="ru-RU" sz="1400" dirty="0">
                <a:latin typeface="Times New Roman" panose="02020603050405020304" pitchFamily="18" charset="0"/>
                <a:cs typeface="Times New Roman" panose="02020603050405020304" pitchFamily="18" charset="0"/>
              </a:rPr>
              <a:t>), Толстого 15 </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2</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ч/з5 (8-е </a:t>
            </a:r>
            <a:r>
              <a:rPr lang="ru-RU" sz="1400" dirty="0" err="1">
                <a:latin typeface="Times New Roman" panose="02020603050405020304" pitchFamily="18" charset="0"/>
                <a:cs typeface="Times New Roman" panose="02020603050405020304" pitchFamily="18" charset="0"/>
              </a:rPr>
              <a:t>зд</a:t>
            </a:r>
            <a:r>
              <a:rPr lang="ru-RU" sz="1400" dirty="0">
                <a:latin typeface="Times New Roman" panose="02020603050405020304" pitchFamily="18" charset="0"/>
                <a:cs typeface="Times New Roman" panose="02020603050405020304" pitchFamily="18" charset="0"/>
              </a:rPr>
              <a:t>), Четаева,18а </a:t>
            </a:r>
            <a:r>
              <a:rPr lang="ru-RU" sz="1400" dirty="0" smtClean="0">
                <a:latin typeface="Times New Roman" panose="02020603050405020304" pitchFamily="18" charset="0"/>
                <a:cs typeface="Times New Roman" panose="02020603050405020304" pitchFamily="18" charset="0"/>
              </a:rPr>
              <a:t>(4)</a:t>
            </a:r>
            <a:endParaRPr lang="ru-RU" sz="1400" dirty="0">
              <a:latin typeface="Times New Roman" panose="02020603050405020304" pitchFamily="18" charset="0"/>
              <a:cs typeface="Times New Roman" panose="02020603050405020304" pitchFamily="18" charset="0"/>
            </a:endParaRPr>
          </a:p>
        </p:txBody>
      </p:sp>
      <p:pic>
        <p:nvPicPr>
          <p:cNvPr id="8194" name="Picture 2" descr="https://j.livelib.ru/boocover/1001396367/200x305/2cbb/Osnovy_ispolzovaniya_i_proektirovaniya_baz_dannyh.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132" y="728440"/>
            <a:ext cx="1605242" cy="24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6131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 y="2223"/>
            <a:ext cx="10683800" cy="1162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ru-RU"/>
          </a:p>
        </p:txBody>
      </p:sp>
      <p:sp>
        <p:nvSpPr>
          <p:cNvPr id="10" name="Прямоугольник 9"/>
          <p:cNvSpPr/>
          <p:nvPr/>
        </p:nvSpPr>
        <p:spPr>
          <a:xfrm>
            <a:off x="-24243" y="7480614"/>
            <a:ext cx="8315560" cy="72000"/>
          </a:xfrm>
          <a:prstGeom prst="rect">
            <a:avLst/>
          </a:prstGeom>
          <a:gradFill>
            <a:gsLst>
              <a:gs pos="0">
                <a:schemeClr val="tx2">
                  <a:lumMod val="75000"/>
                </a:schemeClr>
              </a:gs>
              <a:gs pos="50000">
                <a:schemeClr val="tx2">
                  <a:lumMod val="20000"/>
                  <a:lumOff val="80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ru-RU"/>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9950" y="-91503"/>
            <a:ext cx="1603375"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ÐÐ°ÑÑÐ¸Ð½ÐºÐ¸ Ð¿Ð¾ Ð·Ð°Ð¿ÑÐ¾ÑÑ ÑÑÐ¾Ð¿ÐºÐ¸ ÐºÐ½Ð¸Ð³ ÐºÐ»Ð¸Ð¿Ð°ÑÑ"/>
          <p:cNvPicPr>
            <a:picLocks noChangeAspect="1" noChangeArrowheads="1"/>
          </p:cNvPicPr>
          <p:nvPr/>
        </p:nvPicPr>
        <p:blipFill rotWithShape="1">
          <a:blip r:embed="rId4">
            <a:extLst>
              <a:ext uri="{BEBA8EAE-BF5A-486C-A8C5-ECC9F3942E4B}">
                <a14:imgProps xmlns:a14="http://schemas.microsoft.com/office/drawing/2010/main">
                  <a14:imgLayer r:embed="rId5">
                    <a14:imgEffect>
                      <a14:artisticTexturizer/>
                    </a14:imgEffect>
                    <a14:imgEffect>
                      <a14:colorTemperature colorTemp="5900"/>
                    </a14:imgEffect>
                  </a14:imgLayer>
                </a14:imgProps>
              </a:ext>
              <a:ext uri="{28A0092B-C50C-407E-A947-70E740481C1C}">
                <a14:useLocalDpi xmlns:a14="http://schemas.microsoft.com/office/drawing/2010/main" val="0"/>
              </a:ext>
            </a:extLst>
          </a:blip>
          <a:srcRect r="49732"/>
          <a:stretch/>
        </p:blipFill>
        <p:spPr bwMode="auto">
          <a:xfrm>
            <a:off x="8010997" y="4426786"/>
            <a:ext cx="2672804" cy="3066138"/>
          </a:xfrm>
          <a:prstGeom prst="rect">
            <a:avLst/>
          </a:prstGeom>
          <a:noFill/>
          <a:extLst>
            <a:ext uri="{909E8E84-426E-40DD-AFC4-6F175D3DCCD1}">
              <a14:hiddenFill xmlns:a14="http://schemas.microsoft.com/office/drawing/2010/main">
                <a:solidFill>
                  <a:srgbClr val="FFFFFF"/>
                </a:solidFill>
              </a14:hiddenFill>
            </a:ext>
          </a:extLst>
        </p:spPr>
      </p:pic>
      <p:sp>
        <p:nvSpPr>
          <p:cNvPr id="14" name="Объект 2"/>
          <p:cNvSpPr>
            <a:spLocks noGrp="1"/>
          </p:cNvSpPr>
          <p:nvPr>
            <p:ph idx="1"/>
          </p:nvPr>
        </p:nvSpPr>
        <p:spPr>
          <a:xfrm>
            <a:off x="2250356" y="319608"/>
            <a:ext cx="7260261" cy="5756374"/>
          </a:xfrm>
        </p:spPr>
        <p:txBody>
          <a:bodyPr>
            <a:normAutofit/>
          </a:bodyPr>
          <a:lstStyle/>
          <a:p>
            <a:pPr marL="0" indent="0">
              <a:buNone/>
            </a:pPr>
            <a:r>
              <a:rPr lang="ru-RU" sz="1400" b="1" dirty="0" err="1">
                <a:latin typeface="Times New Roman" panose="02020603050405020304" pitchFamily="18" charset="0"/>
                <a:cs typeface="Times New Roman" panose="02020603050405020304" pitchFamily="18" charset="0"/>
              </a:rPr>
              <a:t>Жадаев</a:t>
            </a:r>
            <a:r>
              <a:rPr lang="ru-RU" sz="1400" b="1" dirty="0">
                <a:latin typeface="Times New Roman" panose="02020603050405020304" pitchFamily="18" charset="0"/>
                <a:cs typeface="Times New Roman" panose="02020603050405020304" pitchFamily="18" charset="0"/>
              </a:rPr>
              <a:t>, Александр Геннадьевич</a:t>
            </a:r>
            <a:r>
              <a:rPr lang="ru-RU" sz="1400" dirty="0">
                <a:latin typeface="Times New Roman" panose="02020603050405020304" pitchFamily="18" charset="0"/>
                <a:cs typeface="Times New Roman" panose="02020603050405020304" pitchFamily="18" charset="0"/>
              </a:rPr>
              <a:t>. Антивирусная защита ПК: от "чайника" к пользователю. / А. Г. </a:t>
            </a:r>
            <a:r>
              <a:rPr lang="ru-RU" sz="1400" dirty="0" err="1">
                <a:latin typeface="Times New Roman" panose="02020603050405020304" pitchFamily="18" charset="0"/>
                <a:cs typeface="Times New Roman" panose="02020603050405020304" pitchFamily="18" charset="0"/>
              </a:rPr>
              <a:t>Жадаев</a:t>
            </a:r>
            <a:r>
              <a:rPr lang="ru-RU" sz="1400" dirty="0">
                <a:latin typeface="Times New Roman" panose="02020603050405020304" pitchFamily="18" charset="0"/>
                <a:cs typeface="Times New Roman" panose="02020603050405020304" pitchFamily="18" charset="0"/>
              </a:rPr>
              <a:t>. - СПб. : БХВ-Петербург, 2010. - 224 с. - (Самоучитель). - </a:t>
            </a:r>
            <a:r>
              <a:rPr lang="ru-RU" sz="1400" b="1" dirty="0">
                <a:latin typeface="Times New Roman" panose="02020603050405020304" pitchFamily="18" charset="0"/>
                <a:cs typeface="Times New Roman" panose="02020603050405020304" pitchFamily="18" charset="0"/>
              </a:rPr>
              <a:t>ISBN </a:t>
            </a:r>
            <a:r>
              <a:rPr lang="ru-RU" sz="1400" dirty="0">
                <a:latin typeface="Times New Roman" panose="02020603050405020304" pitchFamily="18" charset="0"/>
                <a:cs typeface="Times New Roman" panose="02020603050405020304" pitchFamily="18" charset="0"/>
              </a:rPr>
              <a:t>978-5-9775-0545-1 : 166.80 р.</a:t>
            </a:r>
            <a:br>
              <a:rPr lang="ru-RU" sz="1400" dirty="0">
                <a:latin typeface="Times New Roman" panose="02020603050405020304" pitchFamily="18" charset="0"/>
                <a:cs typeface="Times New Roman" panose="02020603050405020304" pitchFamily="18" charset="0"/>
              </a:rPr>
            </a:br>
            <a:endParaRPr lang="ru-RU" sz="1400" dirty="0" smtClean="0">
              <a:latin typeface="Times New Roman" panose="02020603050405020304" pitchFamily="18" charset="0"/>
              <a:cs typeface="Times New Roman" panose="02020603050405020304" pitchFamily="18" charset="0"/>
            </a:endParaRPr>
          </a:p>
          <a:p>
            <a:pPr marL="0" indent="0">
              <a:buNone/>
            </a:pPr>
            <a:r>
              <a:rPr lang="ru-RU" sz="1400" b="1" dirty="0">
                <a:latin typeface="Times New Roman" panose="02020603050405020304" pitchFamily="18" charset="0"/>
                <a:cs typeface="Times New Roman" panose="02020603050405020304" pitchFamily="18" charset="0"/>
              </a:rPr>
              <a:t>Аннотация: </a:t>
            </a:r>
            <a:r>
              <a:rPr lang="ru-RU" sz="1400" dirty="0">
                <a:latin typeface="Times New Roman" panose="02020603050405020304" pitchFamily="18" charset="0"/>
                <a:cs typeface="Times New Roman" panose="02020603050405020304" pitchFamily="18" charset="0"/>
              </a:rPr>
              <a:t>Описана настройка средств антивирусной защиты системы </a:t>
            </a:r>
            <a:r>
              <a:rPr lang="ru-RU" sz="1400" dirty="0" err="1">
                <a:latin typeface="Times New Roman" panose="02020603050405020304" pitchFamily="18" charset="0"/>
                <a:cs typeface="Times New Roman" panose="02020603050405020304" pitchFamily="18" charset="0"/>
              </a:rPr>
              <a:t>Windows</a:t>
            </a:r>
            <a:r>
              <a:rPr lang="ru-RU" sz="1400" dirty="0">
                <a:latin typeface="Times New Roman" panose="02020603050405020304" pitchFamily="18" charset="0"/>
                <a:cs typeface="Times New Roman" panose="02020603050405020304" pitchFamily="18" charset="0"/>
              </a:rPr>
              <a:t> 7, даны способы защиты компьютера с помощью бесплатных и наиболее популярных антивирусных программ. Рассмотрена организация защиты от проникновения вирусов из всех источников: Интернета, компакт-дисков, флэш-памяти и др. Рассказано, что такое компьютерные вирусы, черви, троянские программы, где они обитают и какую опасность предоставляют для компьютера. Представлен комплекс мер, включающий настройку операционной системы, установку и настройку антивирусных программ и входящих в них брандмауэров. Подробно рассмотрены бесплатные программы-антивирусы для компьютеров с ОС </a:t>
            </a:r>
            <a:r>
              <a:rPr lang="ru-RU" sz="1400" dirty="0" err="1">
                <a:latin typeface="Times New Roman" panose="02020603050405020304" pitchFamily="18" charset="0"/>
                <a:cs typeface="Times New Roman" panose="02020603050405020304" pitchFamily="18" charset="0"/>
              </a:rPr>
              <a:t>Windows</a:t>
            </a:r>
            <a:r>
              <a:rPr lang="ru-RU" sz="1400" dirty="0">
                <a:latin typeface="Times New Roman" panose="02020603050405020304" pitchFamily="18" charset="0"/>
                <a:cs typeface="Times New Roman" panose="02020603050405020304" pitchFamily="18" charset="0"/>
              </a:rPr>
              <a:t> XP/</a:t>
            </a:r>
            <a:r>
              <a:rPr lang="ru-RU" sz="1400" dirty="0" err="1">
                <a:latin typeface="Times New Roman" panose="02020603050405020304" pitchFamily="18" charset="0"/>
                <a:cs typeface="Times New Roman" panose="02020603050405020304" pitchFamily="18" charset="0"/>
              </a:rPr>
              <a:t>Vista</a:t>
            </a:r>
            <a:r>
              <a:rPr lang="ru-RU" sz="1400" dirty="0">
                <a:latin typeface="Times New Roman" panose="02020603050405020304" pitchFamily="18" charset="0"/>
                <a:cs typeface="Times New Roman" panose="02020603050405020304" pitchFamily="18" charset="0"/>
              </a:rPr>
              <a:t>/7 — </a:t>
            </a:r>
            <a:r>
              <a:rPr lang="ru-RU" sz="1400" dirty="0" err="1">
                <a:latin typeface="Times New Roman" panose="02020603050405020304" pitchFamily="18" charset="0"/>
                <a:cs typeface="Times New Roman" panose="02020603050405020304" pitchFamily="18" charset="0"/>
              </a:rPr>
              <a:t>Avira</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AntiVir</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Personal</a:t>
            </a:r>
            <a:r>
              <a:rPr lang="ru-RU" sz="1400" dirty="0">
                <a:latin typeface="Times New Roman" panose="02020603050405020304" pitchFamily="18" charset="0"/>
                <a:cs typeface="Times New Roman" panose="02020603050405020304" pitchFamily="18" charset="0"/>
              </a:rPr>
              <a:t> и </a:t>
            </a:r>
            <a:r>
              <a:rPr lang="ru-RU" sz="1400" dirty="0" err="1">
                <a:latin typeface="Times New Roman" panose="02020603050405020304" pitchFamily="18" charset="0"/>
                <a:cs typeface="Times New Roman" panose="02020603050405020304" pitchFamily="18" charset="0"/>
              </a:rPr>
              <a:t>Dr.Web</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Cureft</a:t>
            </a:r>
            <a:r>
              <a:rPr lang="ru-RU" sz="1400" dirty="0">
                <a:latin typeface="Times New Roman" panose="02020603050405020304" pitchFamily="18" charset="0"/>
                <a:cs typeface="Times New Roman" panose="02020603050405020304" pitchFamily="18" charset="0"/>
              </a:rPr>
              <a:t>! Детально, с помощью простых пошаговых инструкций описана работа с наиболее эффективным на сегодняшний день антивирусом </a:t>
            </a:r>
            <a:r>
              <a:rPr lang="ru-RU" sz="1400" dirty="0" err="1">
                <a:latin typeface="Times New Roman" panose="02020603050405020304" pitchFamily="18" charset="0"/>
                <a:cs typeface="Times New Roman" panose="02020603050405020304" pitchFamily="18" charset="0"/>
              </a:rPr>
              <a:t>Norton</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Internet</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Security</a:t>
            </a:r>
            <a:r>
              <a:rPr lang="ru-RU" sz="1400" dirty="0">
                <a:latin typeface="Times New Roman" panose="02020603050405020304" pitchFamily="18" charset="0"/>
                <a:cs typeface="Times New Roman" panose="02020603050405020304" pitchFamily="18" charset="0"/>
              </a:rPr>
              <a:t>, дающим профессиональную и комплексную защиту. Представлен обзор антивирусов фирм </a:t>
            </a:r>
            <a:r>
              <a:rPr lang="ru-RU" sz="1400" dirty="0" err="1">
                <a:latin typeface="Times New Roman" panose="02020603050405020304" pitchFamily="18" charset="0"/>
                <a:cs typeface="Times New Roman" panose="02020603050405020304" pitchFamily="18" charset="0"/>
              </a:rPr>
              <a:t>McAfee</a:t>
            </a:r>
            <a:r>
              <a:rPr lang="ru-RU" sz="1400" dirty="0">
                <a:latin typeface="Times New Roman" panose="02020603050405020304" pitchFamily="18" charset="0"/>
                <a:cs typeface="Times New Roman" panose="02020603050405020304" pitchFamily="18" charset="0"/>
              </a:rPr>
              <a:t>, ESET, Лаборатории Касперского, </a:t>
            </a:r>
            <a:r>
              <a:rPr lang="ru-RU" sz="1400" dirty="0" err="1">
                <a:latin typeface="Times New Roman" panose="02020603050405020304" pitchFamily="18" charset="0"/>
                <a:cs typeface="Times New Roman" panose="02020603050405020304" pitchFamily="18" charset="0"/>
              </a:rPr>
              <a:t>Panda</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Security</a:t>
            </a:r>
            <a:r>
              <a:rPr lang="ru-RU" sz="1400" dirty="0">
                <a:latin typeface="Times New Roman" panose="02020603050405020304" pitchFamily="18" charset="0"/>
                <a:cs typeface="Times New Roman" panose="02020603050405020304" pitchFamily="18" charset="0"/>
              </a:rPr>
              <a:t>. Для широкого круга пользователей. </a:t>
            </a:r>
            <a:r>
              <a:rPr lang="ru-RU" sz="1400" b="1" dirty="0">
                <a:latin typeface="Times New Roman" panose="02020603050405020304" pitchFamily="18" charset="0"/>
                <a:cs typeface="Times New Roman" panose="02020603050405020304" pitchFamily="18" charset="0"/>
              </a:rPr>
              <a:t/>
            </a:r>
            <a:br>
              <a:rPr lang="ru-RU" sz="1400" b="1" dirty="0">
                <a:latin typeface="Times New Roman" panose="02020603050405020304" pitchFamily="18" charset="0"/>
                <a:cs typeface="Times New Roman" panose="02020603050405020304" pitchFamily="18" charset="0"/>
              </a:rPr>
            </a:br>
            <a:endParaRPr lang="ru-RU" sz="1400" b="1" dirty="0" smtClean="0">
              <a:latin typeface="Times New Roman" panose="02020603050405020304" pitchFamily="18" charset="0"/>
              <a:cs typeface="Times New Roman" panose="02020603050405020304" pitchFamily="18" charset="0"/>
            </a:endParaRPr>
          </a:p>
          <a:p>
            <a:pPr marL="0" indent="0">
              <a:buNone/>
            </a:pPr>
            <a:r>
              <a:rPr lang="ru-RU" sz="1400" b="1" dirty="0" smtClean="0">
                <a:latin typeface="Times New Roman" panose="02020603050405020304" pitchFamily="18" charset="0"/>
                <a:cs typeface="Times New Roman" panose="02020603050405020304" pitchFamily="18" charset="0"/>
              </a:rPr>
              <a:t>Имеются </a:t>
            </a:r>
            <a:r>
              <a:rPr lang="ru-RU" sz="1400" b="1" dirty="0">
                <a:latin typeface="Times New Roman" panose="02020603050405020304" pitchFamily="18" charset="0"/>
                <a:cs typeface="Times New Roman" panose="02020603050405020304" pitchFamily="18" charset="0"/>
              </a:rPr>
              <a:t>экземпляры в отделах: </a:t>
            </a:r>
            <a:endParaRPr lang="ru-RU" sz="1400" b="1" dirty="0" smtClean="0">
              <a:latin typeface="Times New Roman" panose="02020603050405020304" pitchFamily="18" charset="0"/>
              <a:cs typeface="Times New Roman" panose="02020603050405020304" pitchFamily="18" charset="0"/>
            </a:endParaRPr>
          </a:p>
          <a:p>
            <a:pPr marL="0" indent="0">
              <a:buNone/>
            </a:pPr>
            <a:r>
              <a:rPr lang="ru-RU" sz="1400" b="1" dirty="0">
                <a:latin typeface="Times New Roman" panose="02020603050405020304" pitchFamily="18" charset="0"/>
                <a:cs typeface="Times New Roman" panose="02020603050405020304" pitchFamily="18" charset="0"/>
              </a:rPr>
              <a:t/>
            </a:r>
            <a:br>
              <a:rPr lang="ru-RU" sz="1400" b="1" dirty="0">
                <a:latin typeface="Times New Roman" panose="02020603050405020304" pitchFamily="18" charset="0"/>
                <a:cs typeface="Times New Roman" panose="02020603050405020304" pitchFamily="18" charset="0"/>
              </a:rPr>
            </a:br>
            <a:r>
              <a:rPr lang="ru-RU" sz="1400" dirty="0" err="1">
                <a:latin typeface="Times New Roman" panose="02020603050405020304" pitchFamily="18" charset="0"/>
                <a:cs typeface="Times New Roman" panose="02020603050405020304" pitchFamily="18" charset="0"/>
              </a:rPr>
              <a:t>Н.Аб</a:t>
            </a:r>
            <a:r>
              <a:rPr lang="ru-RU" sz="1400" dirty="0" smtClean="0">
                <a:latin typeface="Times New Roman" panose="02020603050405020304" pitchFamily="18" charset="0"/>
                <a:cs typeface="Times New Roman" panose="02020603050405020304" pitchFamily="18" charset="0"/>
              </a:rPr>
              <a:t>.(1зд), </a:t>
            </a:r>
            <a:r>
              <a:rPr lang="ru-RU" sz="1400" dirty="0" err="1" smtClean="0">
                <a:latin typeface="Times New Roman" panose="02020603050405020304" pitchFamily="18" charset="0"/>
                <a:cs typeface="Times New Roman" panose="02020603050405020304" pitchFamily="18" charset="0"/>
              </a:rPr>
              <a:t>К.Маркса</a:t>
            </a:r>
            <a:r>
              <a:rPr lang="ru-RU" sz="1400" dirty="0" smtClean="0">
                <a:latin typeface="Times New Roman" panose="02020603050405020304" pitchFamily="18" charset="0"/>
                <a:cs typeface="Times New Roman" panose="02020603050405020304" pitchFamily="18" charset="0"/>
              </a:rPr>
              <a:t> 10 (2)</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ХР </a:t>
            </a:r>
            <a:r>
              <a:rPr lang="ru-RU" sz="1400" dirty="0" smtClean="0">
                <a:latin typeface="Times New Roman" panose="02020603050405020304" pitchFamily="18" charset="0"/>
                <a:cs typeface="Times New Roman" panose="02020603050405020304" pitchFamily="18" charset="0"/>
              </a:rPr>
              <a:t>.(1зд), К Маркса 10 (2)</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ч/з2 (5зд), </a:t>
            </a:r>
            <a:r>
              <a:rPr lang="ru-RU" sz="1400" dirty="0" err="1">
                <a:latin typeface="Times New Roman" panose="02020603050405020304" pitchFamily="18" charset="0"/>
                <a:cs typeface="Times New Roman" panose="02020603050405020304" pitchFamily="18" charset="0"/>
              </a:rPr>
              <a:t>К.Маркса</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31/7(2)</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ч/з3 (7 </a:t>
            </a:r>
            <a:r>
              <a:rPr lang="ru-RU" sz="1400" dirty="0" err="1">
                <a:latin typeface="Times New Roman" panose="02020603050405020304" pitchFamily="18" charset="0"/>
                <a:cs typeface="Times New Roman" panose="02020603050405020304" pitchFamily="18" charset="0"/>
              </a:rPr>
              <a:t>зд</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Б.Красная</a:t>
            </a:r>
            <a:r>
              <a:rPr lang="ru-RU" sz="1400" dirty="0">
                <a:latin typeface="Times New Roman" panose="02020603050405020304" pitchFamily="18" charset="0"/>
                <a:cs typeface="Times New Roman" panose="02020603050405020304" pitchFamily="18" charset="0"/>
              </a:rPr>
              <a:t> 55 </a:t>
            </a:r>
            <a:r>
              <a:rPr lang="ru-RU" sz="1400" dirty="0" smtClean="0">
                <a:latin typeface="Times New Roman" panose="02020603050405020304" pitchFamily="18" charset="0"/>
                <a:cs typeface="Times New Roman" panose="02020603050405020304" pitchFamily="18" charset="0"/>
              </a:rPr>
              <a:t>(2)</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ч/з4 (3 </a:t>
            </a:r>
            <a:r>
              <a:rPr lang="ru-RU" sz="1400" dirty="0" err="1">
                <a:latin typeface="Times New Roman" panose="02020603050405020304" pitchFamily="18" charset="0"/>
                <a:cs typeface="Times New Roman" panose="02020603050405020304" pitchFamily="18" charset="0"/>
              </a:rPr>
              <a:t>зд</a:t>
            </a:r>
            <a:r>
              <a:rPr lang="ru-RU" sz="1400" dirty="0">
                <a:latin typeface="Times New Roman" panose="02020603050405020304" pitchFamily="18" charset="0"/>
                <a:cs typeface="Times New Roman" panose="02020603050405020304" pitchFamily="18" charset="0"/>
              </a:rPr>
              <a:t>), Толстого 15 </a:t>
            </a:r>
            <a:r>
              <a:rPr lang="ru-RU" sz="1400" dirty="0" smtClean="0">
                <a:latin typeface="Times New Roman" panose="02020603050405020304" pitchFamily="18" charset="0"/>
                <a:cs typeface="Times New Roman" panose="02020603050405020304" pitchFamily="18" charset="0"/>
              </a:rPr>
              <a:t>(2)</a:t>
            </a:r>
            <a:endParaRPr lang="ru-RU" sz="1400" dirty="0">
              <a:latin typeface="Times New Roman" panose="02020603050405020304" pitchFamily="18" charset="0"/>
              <a:cs typeface="Times New Roman" panose="02020603050405020304" pitchFamily="18" charset="0"/>
            </a:endParaRPr>
          </a:p>
        </p:txBody>
      </p:sp>
      <p:pic>
        <p:nvPicPr>
          <p:cNvPr id="9218" name="Picture 2" descr="https://ozon-st.cdn.ngenix.net/multimedia/100156655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140" y="468263"/>
            <a:ext cx="1705923" cy="24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4506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 y="2223"/>
            <a:ext cx="10683800" cy="1162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ru-RU"/>
          </a:p>
        </p:txBody>
      </p:sp>
      <p:sp>
        <p:nvSpPr>
          <p:cNvPr id="10" name="Прямоугольник 9"/>
          <p:cNvSpPr/>
          <p:nvPr/>
        </p:nvSpPr>
        <p:spPr>
          <a:xfrm>
            <a:off x="-24243" y="7480614"/>
            <a:ext cx="8315560" cy="72000"/>
          </a:xfrm>
          <a:prstGeom prst="rect">
            <a:avLst/>
          </a:prstGeom>
          <a:gradFill>
            <a:gsLst>
              <a:gs pos="0">
                <a:schemeClr val="tx2">
                  <a:lumMod val="75000"/>
                </a:schemeClr>
              </a:gs>
              <a:gs pos="50000">
                <a:schemeClr val="tx2">
                  <a:lumMod val="20000"/>
                  <a:lumOff val="80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ru-RU"/>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9950" y="-91503"/>
            <a:ext cx="1603375"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ÐÐ°ÑÑÐ¸Ð½ÐºÐ¸ Ð¿Ð¾ Ð·Ð°Ð¿ÑÐ¾ÑÑ ÑÑÐ¾Ð¿ÐºÐ¸ ÐºÐ½Ð¸Ð³ ÐºÐ»Ð¸Ð¿Ð°ÑÑ"/>
          <p:cNvPicPr>
            <a:picLocks noChangeAspect="1" noChangeArrowheads="1"/>
          </p:cNvPicPr>
          <p:nvPr/>
        </p:nvPicPr>
        <p:blipFill rotWithShape="1">
          <a:blip r:embed="rId4">
            <a:extLst>
              <a:ext uri="{BEBA8EAE-BF5A-486C-A8C5-ECC9F3942E4B}">
                <a14:imgProps xmlns:a14="http://schemas.microsoft.com/office/drawing/2010/main">
                  <a14:imgLayer r:embed="rId5">
                    <a14:imgEffect>
                      <a14:artisticTexturizer/>
                    </a14:imgEffect>
                    <a14:imgEffect>
                      <a14:colorTemperature colorTemp="5900"/>
                    </a14:imgEffect>
                  </a14:imgLayer>
                </a14:imgProps>
              </a:ext>
              <a:ext uri="{28A0092B-C50C-407E-A947-70E740481C1C}">
                <a14:useLocalDpi xmlns:a14="http://schemas.microsoft.com/office/drawing/2010/main" val="0"/>
              </a:ext>
            </a:extLst>
          </a:blip>
          <a:srcRect r="49732"/>
          <a:stretch/>
        </p:blipFill>
        <p:spPr bwMode="auto">
          <a:xfrm>
            <a:off x="8010997" y="4426786"/>
            <a:ext cx="2672804" cy="3066138"/>
          </a:xfrm>
          <a:prstGeom prst="rect">
            <a:avLst/>
          </a:prstGeom>
          <a:noFill/>
          <a:extLst>
            <a:ext uri="{909E8E84-426E-40DD-AFC4-6F175D3DCCD1}">
              <a14:hiddenFill xmlns:a14="http://schemas.microsoft.com/office/drawing/2010/main">
                <a:solidFill>
                  <a:srgbClr val="FFFFFF"/>
                </a:solidFill>
              </a14:hiddenFill>
            </a:ext>
          </a:extLst>
        </p:spPr>
      </p:pic>
      <p:sp>
        <p:nvSpPr>
          <p:cNvPr id="2" name="Объект 1"/>
          <p:cNvSpPr>
            <a:spLocks noGrp="1"/>
          </p:cNvSpPr>
          <p:nvPr>
            <p:ph idx="1"/>
          </p:nvPr>
        </p:nvSpPr>
        <p:spPr>
          <a:xfrm>
            <a:off x="2034332" y="324247"/>
            <a:ext cx="7488832" cy="6108500"/>
          </a:xfrm>
        </p:spPr>
        <p:txBody>
          <a:bodyPr>
            <a:normAutofit/>
          </a:bodyPr>
          <a:lstStyle/>
          <a:p>
            <a:pPr marL="0" indent="0">
              <a:buNone/>
            </a:pPr>
            <a:r>
              <a:rPr lang="ru-RU" sz="1400" b="1" dirty="0" smtClean="0">
                <a:latin typeface="Times New Roman" panose="02020603050405020304" pitchFamily="18" charset="0"/>
                <a:cs typeface="Times New Roman" panose="02020603050405020304" pitchFamily="18" charset="0"/>
              </a:rPr>
              <a:t>Головин</a:t>
            </a:r>
            <a:r>
              <a:rPr lang="ru-RU" sz="1400" b="1" dirty="0">
                <a:latin typeface="Times New Roman" panose="02020603050405020304" pitchFamily="18" charset="0"/>
                <a:cs typeface="Times New Roman" panose="02020603050405020304" pitchFamily="18" charset="0"/>
              </a:rPr>
              <a:t>, Юрий Алексеевич</a:t>
            </a:r>
            <a:r>
              <a:rPr lang="ru-RU" sz="1400" dirty="0">
                <a:latin typeface="Times New Roman" panose="02020603050405020304" pitchFamily="18" charset="0"/>
                <a:cs typeface="Times New Roman" panose="02020603050405020304" pitchFamily="18" charset="0"/>
              </a:rPr>
              <a:t>. Информационные сети : учебник для студ. вузов / Ю. А. Головин, А. А. Суконщиков, С. А. Яковлев. - М. : Академия, 2011. - 384 с. - (Высшее профессиональное образование). </a:t>
            </a:r>
            <a:r>
              <a:rPr lang="ru-RU" sz="1400" dirty="0" smtClean="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ISBN </a:t>
            </a:r>
            <a:r>
              <a:rPr lang="ru-RU" sz="1400" dirty="0">
                <a:latin typeface="Times New Roman" panose="02020603050405020304" pitchFamily="18" charset="0"/>
                <a:cs typeface="Times New Roman" panose="02020603050405020304" pitchFamily="18" charset="0"/>
              </a:rPr>
              <a:t>978-5-7695-6459-8 : 539.00 </a:t>
            </a:r>
            <a:r>
              <a:rPr lang="ru-RU" sz="1400" dirty="0" smtClean="0">
                <a:latin typeface="Times New Roman" panose="02020603050405020304" pitchFamily="18" charset="0"/>
                <a:cs typeface="Times New Roman" panose="02020603050405020304" pitchFamily="18" charset="0"/>
              </a:rPr>
              <a:t>р</a:t>
            </a:r>
          </a:p>
          <a:p>
            <a:pPr marL="0" indent="0">
              <a:buNone/>
            </a:pPr>
            <a:endParaRPr lang="ru-RU" sz="1400" dirty="0">
              <a:latin typeface="Times New Roman" panose="02020603050405020304" pitchFamily="18" charset="0"/>
              <a:cs typeface="Times New Roman" panose="02020603050405020304" pitchFamily="18" charset="0"/>
            </a:endParaRPr>
          </a:p>
          <a:p>
            <a:pPr marL="0" indent="0">
              <a:buNone/>
            </a:pPr>
            <a:r>
              <a:rPr lang="ru-RU" sz="1400" b="1" dirty="0">
                <a:latin typeface="Times New Roman" panose="02020603050405020304" pitchFamily="18" charset="0"/>
                <a:cs typeface="Times New Roman" panose="02020603050405020304" pitchFamily="18" charset="0"/>
              </a:rPr>
              <a:t>Аннотация: </a:t>
            </a:r>
            <a:r>
              <a:rPr lang="ru-RU" sz="1400" dirty="0">
                <a:latin typeface="Times New Roman" panose="02020603050405020304" pitchFamily="18" charset="0"/>
                <a:cs typeface="Times New Roman" panose="02020603050405020304" pitchFamily="18" charset="0"/>
              </a:rPr>
              <a:t>В учебнике рассмотрены основные технологии построения информационных сетей — неотъемлемой части информационной системы любого предприятия — на базе концепции архитектуры открытых систем. Для физического и канального уровней изложены принципы функционирования современных скоростных технологий построения локальных информационных сетей: </a:t>
            </a:r>
            <a:r>
              <a:rPr lang="ru-RU" sz="1400" dirty="0" err="1">
                <a:latin typeface="Times New Roman" panose="02020603050405020304" pitchFamily="18" charset="0"/>
                <a:cs typeface="Times New Roman" panose="02020603050405020304" pitchFamily="18" charset="0"/>
              </a:rPr>
              <a:t>Fast</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Ethernet</a:t>
            </a:r>
            <a:r>
              <a:rPr lang="ru-RU" sz="1400" dirty="0">
                <a:latin typeface="Times New Roman" panose="02020603050405020304" pitchFamily="18" charset="0"/>
                <a:cs typeface="Times New Roman" panose="02020603050405020304" pitchFamily="18" charset="0"/>
              </a:rPr>
              <a:t>, 100VG-AnyLAN, FDDI, </a:t>
            </a:r>
            <a:r>
              <a:rPr lang="ru-RU" sz="1400" dirty="0" err="1">
                <a:latin typeface="Times New Roman" panose="02020603050405020304" pitchFamily="18" charset="0"/>
                <a:cs typeface="Times New Roman" panose="02020603050405020304" pitchFamily="18" charset="0"/>
              </a:rPr>
              <a:t>Gigabit</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Ethernet</a:t>
            </a:r>
            <a:r>
              <a:rPr lang="ru-RU" sz="1400" dirty="0">
                <a:latin typeface="Times New Roman" panose="02020603050405020304" pitchFamily="18" charset="0"/>
                <a:cs typeface="Times New Roman" panose="02020603050405020304" pitchFamily="18" charset="0"/>
              </a:rPr>
              <a:t> и т.д. Рассматриваются сетевой и транспортный уровни, отвечающие за маршрутизацию информации в информационной сети и надежную ее доставку, а также некоторые приложения </a:t>
            </a:r>
            <a:r>
              <a:rPr lang="ru-RU" sz="1400" dirty="0" err="1">
                <a:latin typeface="Times New Roman" panose="02020603050405020304" pitchFamily="18" charset="0"/>
                <a:cs typeface="Times New Roman" panose="02020603050405020304" pitchFamily="18" charset="0"/>
              </a:rPr>
              <a:t>Internet</a:t>
            </a:r>
            <a:r>
              <a:rPr lang="ru-RU" sz="1400" dirty="0">
                <a:latin typeface="Times New Roman" panose="02020603050405020304" pitchFamily="18" charset="0"/>
                <a:cs typeface="Times New Roman" panose="02020603050405020304" pitchFamily="18" charset="0"/>
              </a:rPr>
              <a:t>: протоколы </a:t>
            </a:r>
            <a:r>
              <a:rPr lang="ru-RU" sz="1400" dirty="0" err="1">
                <a:latin typeface="Times New Roman" panose="02020603050405020304" pitchFamily="18" charset="0"/>
                <a:cs typeface="Times New Roman" panose="02020603050405020304" pitchFamily="18" charset="0"/>
              </a:rPr>
              <a:t>Telnet</a:t>
            </a:r>
            <a:r>
              <a:rPr lang="ru-RU" sz="1400" dirty="0">
                <a:latin typeface="Times New Roman" panose="02020603050405020304" pitchFamily="18" charset="0"/>
                <a:cs typeface="Times New Roman" panose="02020603050405020304" pitchFamily="18" charset="0"/>
              </a:rPr>
              <a:t>, FRP, NFS, SMTP, SNTP и т.д. Для студентов учреждений высшего профессионального образования.</a:t>
            </a:r>
            <a:br>
              <a:rPr lang="ru-RU" sz="1400" dirty="0">
                <a:latin typeface="Times New Roman" panose="02020603050405020304" pitchFamily="18" charset="0"/>
                <a:cs typeface="Times New Roman" panose="02020603050405020304" pitchFamily="18" charset="0"/>
              </a:rPr>
            </a:br>
            <a:r>
              <a:rPr lang="ru-RU" sz="1400" b="1" dirty="0">
                <a:latin typeface="Times New Roman" panose="02020603050405020304" pitchFamily="18" charset="0"/>
                <a:cs typeface="Times New Roman" panose="02020603050405020304" pitchFamily="18" charset="0"/>
              </a:rPr>
              <a:t/>
            </a:r>
            <a:br>
              <a:rPr lang="ru-RU" sz="1400" b="1" dirty="0">
                <a:latin typeface="Times New Roman" panose="02020603050405020304" pitchFamily="18" charset="0"/>
                <a:cs typeface="Times New Roman" panose="02020603050405020304" pitchFamily="18" charset="0"/>
              </a:rPr>
            </a:br>
            <a:r>
              <a:rPr lang="ru-RU" sz="1400" b="1" dirty="0">
                <a:latin typeface="Times New Roman" panose="02020603050405020304" pitchFamily="18" charset="0"/>
                <a:cs typeface="Times New Roman" panose="02020603050405020304" pitchFamily="18" charset="0"/>
              </a:rPr>
              <a:t>Имеются экземпляры в отделах: </a:t>
            </a:r>
            <a:endParaRPr lang="ru-RU" sz="1400" b="1" dirty="0" smtClean="0">
              <a:latin typeface="Times New Roman" panose="02020603050405020304" pitchFamily="18" charset="0"/>
              <a:cs typeface="Times New Roman" panose="02020603050405020304" pitchFamily="18" charset="0"/>
            </a:endParaRPr>
          </a:p>
          <a:p>
            <a:pPr marL="0" indent="0">
              <a:buNone/>
            </a:pPr>
            <a:r>
              <a:rPr lang="ru-RU" sz="1400" b="1" dirty="0">
                <a:latin typeface="Times New Roman" panose="02020603050405020304" pitchFamily="18" charset="0"/>
                <a:cs typeface="Times New Roman" panose="02020603050405020304" pitchFamily="18" charset="0"/>
              </a:rPr>
              <a:t/>
            </a:r>
            <a:br>
              <a:rPr lang="ru-RU" sz="1400" b="1" dirty="0">
                <a:latin typeface="Times New Roman" panose="02020603050405020304" pitchFamily="18" charset="0"/>
                <a:cs typeface="Times New Roman" panose="02020603050405020304" pitchFamily="18" charset="0"/>
              </a:rPr>
            </a:br>
            <a:r>
              <a:rPr lang="ru-RU" sz="1400" dirty="0" err="1">
                <a:latin typeface="Times New Roman" panose="02020603050405020304" pitchFamily="18" charset="0"/>
                <a:cs typeface="Times New Roman" panose="02020603050405020304" pitchFamily="18" charset="0"/>
              </a:rPr>
              <a:t>Н.Аб</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(1зд) ,</a:t>
            </a:r>
            <a:r>
              <a:rPr lang="ru-RU" sz="1400" dirty="0" err="1" smtClean="0">
                <a:latin typeface="Times New Roman" panose="02020603050405020304" pitchFamily="18" charset="0"/>
                <a:cs typeface="Times New Roman" panose="02020603050405020304" pitchFamily="18" charset="0"/>
              </a:rPr>
              <a:t>К.Маркса</a:t>
            </a:r>
            <a:r>
              <a:rPr lang="ru-RU" sz="1400" dirty="0" smtClean="0">
                <a:latin typeface="Times New Roman" panose="02020603050405020304" pitchFamily="18" charset="0"/>
                <a:cs typeface="Times New Roman" panose="02020603050405020304" pitchFamily="18" charset="0"/>
              </a:rPr>
              <a:t> 10 (2)</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ч/з1 (1 </a:t>
            </a:r>
            <a:r>
              <a:rPr lang="ru-RU" sz="1400" dirty="0" err="1">
                <a:latin typeface="Times New Roman" panose="02020603050405020304" pitchFamily="18" charset="0"/>
                <a:cs typeface="Times New Roman" panose="02020603050405020304" pitchFamily="18" charset="0"/>
              </a:rPr>
              <a:t>зд</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К.Маркса</a:t>
            </a:r>
            <a:r>
              <a:rPr lang="ru-RU" sz="1400" dirty="0">
                <a:latin typeface="Times New Roman" panose="02020603050405020304" pitchFamily="18" charset="0"/>
                <a:cs typeface="Times New Roman" panose="02020603050405020304" pitchFamily="18" charset="0"/>
              </a:rPr>
              <a:t> 10 </a:t>
            </a:r>
            <a:r>
              <a:rPr lang="ru-RU" sz="1400" dirty="0" smtClean="0">
                <a:latin typeface="Times New Roman" panose="02020603050405020304" pitchFamily="18" charset="0"/>
                <a:cs typeface="Times New Roman" panose="02020603050405020304" pitchFamily="18" charset="0"/>
              </a:rPr>
              <a:t>(3) </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ч/з2 (5зд), </a:t>
            </a:r>
            <a:r>
              <a:rPr lang="ru-RU" sz="1400" dirty="0" err="1">
                <a:latin typeface="Times New Roman" panose="02020603050405020304" pitchFamily="18" charset="0"/>
                <a:cs typeface="Times New Roman" panose="02020603050405020304" pitchFamily="18" charset="0"/>
              </a:rPr>
              <a:t>К.Маркса</a:t>
            </a:r>
            <a:r>
              <a:rPr lang="ru-RU" sz="1400" dirty="0">
                <a:latin typeface="Times New Roman" panose="02020603050405020304" pitchFamily="18" charset="0"/>
                <a:cs typeface="Times New Roman" panose="02020603050405020304" pitchFamily="18" charset="0"/>
              </a:rPr>
              <a:t> 31/7 </a:t>
            </a:r>
            <a:r>
              <a:rPr lang="ru-RU" sz="1400" dirty="0" smtClean="0">
                <a:latin typeface="Times New Roman" panose="02020603050405020304" pitchFamily="18" charset="0"/>
                <a:cs typeface="Times New Roman" panose="02020603050405020304" pitchFamily="18" charset="0"/>
              </a:rPr>
              <a:t>(4)</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ч/з3 (7 </a:t>
            </a:r>
            <a:r>
              <a:rPr lang="ru-RU" sz="1400" dirty="0" err="1">
                <a:latin typeface="Times New Roman" panose="02020603050405020304" pitchFamily="18" charset="0"/>
                <a:cs typeface="Times New Roman" panose="02020603050405020304" pitchFamily="18" charset="0"/>
              </a:rPr>
              <a:t>зд</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Б.Красная</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55 (85)</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ч/з4 (3 </a:t>
            </a:r>
            <a:r>
              <a:rPr lang="ru-RU" sz="1400" dirty="0" err="1">
                <a:latin typeface="Times New Roman" panose="02020603050405020304" pitchFamily="18" charset="0"/>
                <a:cs typeface="Times New Roman" panose="02020603050405020304" pitchFamily="18" charset="0"/>
              </a:rPr>
              <a:t>зд</a:t>
            </a:r>
            <a:r>
              <a:rPr lang="ru-RU" sz="1400" dirty="0">
                <a:latin typeface="Times New Roman" panose="02020603050405020304" pitchFamily="18" charset="0"/>
                <a:cs typeface="Times New Roman" panose="02020603050405020304" pitchFamily="18" charset="0"/>
              </a:rPr>
              <a:t>), Толстого 15 </a:t>
            </a:r>
            <a:r>
              <a:rPr lang="ru-RU" sz="1400" dirty="0" smtClean="0">
                <a:latin typeface="Times New Roman" panose="02020603050405020304" pitchFamily="18" charset="0"/>
                <a:cs typeface="Times New Roman" panose="02020603050405020304" pitchFamily="18" charset="0"/>
              </a:rPr>
              <a:t>(3)</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ч/з5 (8-е </a:t>
            </a:r>
            <a:r>
              <a:rPr lang="ru-RU" sz="1400" dirty="0" err="1">
                <a:latin typeface="Times New Roman" panose="02020603050405020304" pitchFamily="18" charset="0"/>
                <a:cs typeface="Times New Roman" panose="02020603050405020304" pitchFamily="18" charset="0"/>
              </a:rPr>
              <a:t>зд</a:t>
            </a:r>
            <a:r>
              <a:rPr lang="ru-RU" sz="1400" dirty="0">
                <a:latin typeface="Times New Roman" panose="02020603050405020304" pitchFamily="18" charset="0"/>
                <a:cs typeface="Times New Roman" panose="02020603050405020304" pitchFamily="18" charset="0"/>
              </a:rPr>
              <a:t>), Четаева,18а </a:t>
            </a:r>
            <a:r>
              <a:rPr lang="ru-RU" sz="1400" dirty="0" smtClean="0">
                <a:latin typeface="Times New Roman" panose="02020603050405020304" pitchFamily="18" charset="0"/>
                <a:cs typeface="Times New Roman" panose="02020603050405020304" pitchFamily="18" charset="0"/>
              </a:rPr>
              <a:t>(3)</a:t>
            </a:r>
            <a:endParaRPr lang="ru-RU" sz="1400" dirty="0">
              <a:latin typeface="Times New Roman" panose="02020603050405020304" pitchFamily="18" charset="0"/>
              <a:cs typeface="Times New Roman" panose="02020603050405020304" pitchFamily="18" charset="0"/>
            </a:endParaRPr>
          </a:p>
        </p:txBody>
      </p:sp>
      <p:pic>
        <p:nvPicPr>
          <p:cNvPr id="10242" name="Picture 2" descr="Информационные сети"/>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140" y="396255"/>
            <a:ext cx="1579351" cy="24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2923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 y="2223"/>
            <a:ext cx="10683800" cy="1162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ru-RU"/>
          </a:p>
        </p:txBody>
      </p:sp>
      <p:sp>
        <p:nvSpPr>
          <p:cNvPr id="10" name="Прямоугольник 9"/>
          <p:cNvSpPr/>
          <p:nvPr/>
        </p:nvSpPr>
        <p:spPr>
          <a:xfrm>
            <a:off x="-24243" y="7480614"/>
            <a:ext cx="8315560" cy="72000"/>
          </a:xfrm>
          <a:prstGeom prst="rect">
            <a:avLst/>
          </a:prstGeom>
          <a:gradFill>
            <a:gsLst>
              <a:gs pos="0">
                <a:schemeClr val="tx2">
                  <a:lumMod val="75000"/>
                </a:schemeClr>
              </a:gs>
              <a:gs pos="50000">
                <a:schemeClr val="tx2">
                  <a:lumMod val="20000"/>
                  <a:lumOff val="80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ru-RU"/>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9950" y="-91503"/>
            <a:ext cx="1603375"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ÐÐ°ÑÑÐ¸Ð½ÐºÐ¸ Ð¿Ð¾ Ð·Ð°Ð¿ÑÐ¾ÑÑ ÑÑÐ¾Ð¿ÐºÐ¸ ÐºÐ½Ð¸Ð³ ÐºÐ»Ð¸Ð¿Ð°ÑÑ"/>
          <p:cNvPicPr>
            <a:picLocks noChangeAspect="1" noChangeArrowheads="1"/>
          </p:cNvPicPr>
          <p:nvPr/>
        </p:nvPicPr>
        <p:blipFill rotWithShape="1">
          <a:blip r:embed="rId4">
            <a:extLst>
              <a:ext uri="{BEBA8EAE-BF5A-486C-A8C5-ECC9F3942E4B}">
                <a14:imgProps xmlns:a14="http://schemas.microsoft.com/office/drawing/2010/main">
                  <a14:imgLayer r:embed="rId5">
                    <a14:imgEffect>
                      <a14:artisticTexturizer/>
                    </a14:imgEffect>
                    <a14:imgEffect>
                      <a14:colorTemperature colorTemp="5900"/>
                    </a14:imgEffect>
                  </a14:imgLayer>
                </a14:imgProps>
              </a:ext>
              <a:ext uri="{28A0092B-C50C-407E-A947-70E740481C1C}">
                <a14:useLocalDpi xmlns:a14="http://schemas.microsoft.com/office/drawing/2010/main" val="0"/>
              </a:ext>
            </a:extLst>
          </a:blip>
          <a:srcRect r="49732"/>
          <a:stretch/>
        </p:blipFill>
        <p:spPr bwMode="auto">
          <a:xfrm>
            <a:off x="8010997" y="4426786"/>
            <a:ext cx="2672804" cy="3066138"/>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1890316" y="465183"/>
            <a:ext cx="7776864" cy="5328592"/>
          </a:xfrm>
        </p:spPr>
        <p:txBody>
          <a:bodyPr>
            <a:normAutofit/>
          </a:bodyPr>
          <a:lstStyle/>
          <a:p>
            <a:pPr marL="0" indent="0">
              <a:buNone/>
            </a:pPr>
            <a:r>
              <a:rPr lang="ru-RU" sz="1400" b="1" dirty="0" err="1">
                <a:latin typeface="Times New Roman" panose="02020603050405020304" pitchFamily="18" charset="0"/>
                <a:cs typeface="Times New Roman" panose="02020603050405020304" pitchFamily="18" charset="0"/>
              </a:rPr>
              <a:t>Грибунин</a:t>
            </a:r>
            <a:r>
              <a:rPr lang="ru-RU" sz="1400" b="1" dirty="0">
                <a:latin typeface="Times New Roman" panose="02020603050405020304" pitchFamily="18" charset="0"/>
                <a:cs typeface="Times New Roman" panose="02020603050405020304" pitchFamily="18" charset="0"/>
              </a:rPr>
              <a:t>, Вадим Геннадьевич</a:t>
            </a:r>
            <a:r>
              <a:rPr lang="ru-RU" sz="1400" dirty="0">
                <a:latin typeface="Times New Roman" panose="02020603050405020304" pitchFamily="18" charset="0"/>
                <a:cs typeface="Times New Roman" panose="02020603050405020304" pitchFamily="18" charset="0"/>
              </a:rPr>
              <a:t>. Комплексная система защиты информации на предприятии : учеб. пособие для студ. вузов / В. Г. </a:t>
            </a:r>
            <a:r>
              <a:rPr lang="ru-RU" sz="1400" dirty="0" err="1">
                <a:latin typeface="Times New Roman" panose="02020603050405020304" pitchFamily="18" charset="0"/>
                <a:cs typeface="Times New Roman" panose="02020603050405020304" pitchFamily="18" charset="0"/>
              </a:rPr>
              <a:t>Грибунин</a:t>
            </a:r>
            <a:r>
              <a:rPr lang="ru-RU" sz="1400" dirty="0">
                <a:latin typeface="Times New Roman" panose="02020603050405020304" pitchFamily="18" charset="0"/>
                <a:cs typeface="Times New Roman" panose="02020603050405020304" pitchFamily="18" charset="0"/>
              </a:rPr>
              <a:t>, В. В. </a:t>
            </a:r>
            <a:r>
              <a:rPr lang="ru-RU" sz="1400" dirty="0" err="1">
                <a:latin typeface="Times New Roman" panose="02020603050405020304" pitchFamily="18" charset="0"/>
                <a:cs typeface="Times New Roman" panose="02020603050405020304" pitchFamily="18" charset="0"/>
              </a:rPr>
              <a:t>Чудовский</a:t>
            </a:r>
            <a:r>
              <a:rPr lang="ru-RU" sz="1400" dirty="0">
                <a:latin typeface="Times New Roman" panose="02020603050405020304" pitchFamily="18" charset="0"/>
                <a:cs typeface="Times New Roman" panose="02020603050405020304" pitchFamily="18" charset="0"/>
              </a:rPr>
              <a:t>. - М. : Академия, 2009. - 416 с. - (Высшее профессиональное образование). - </a:t>
            </a:r>
            <a:r>
              <a:rPr lang="ru-RU" sz="1400" b="1" dirty="0">
                <a:latin typeface="Times New Roman" panose="02020603050405020304" pitchFamily="18" charset="0"/>
                <a:cs typeface="Times New Roman" panose="02020603050405020304" pitchFamily="18" charset="0"/>
              </a:rPr>
              <a:t>ISBN </a:t>
            </a:r>
            <a:r>
              <a:rPr lang="ru-RU" sz="1400" dirty="0">
                <a:latin typeface="Times New Roman" panose="02020603050405020304" pitchFamily="18" charset="0"/>
                <a:cs typeface="Times New Roman" panose="02020603050405020304" pitchFamily="18" charset="0"/>
              </a:rPr>
              <a:t>978-5-7695-5448-3 : 468.60 р., </a:t>
            </a:r>
            <a:endParaRPr lang="ru-RU" sz="1400" dirty="0" smtClean="0">
              <a:latin typeface="Times New Roman" panose="02020603050405020304" pitchFamily="18" charset="0"/>
              <a:cs typeface="Times New Roman" panose="02020603050405020304" pitchFamily="18" charset="0"/>
            </a:endParaRPr>
          </a:p>
          <a:p>
            <a:pPr marL="0" indent="0">
              <a:buNone/>
            </a:pPr>
            <a:endParaRPr lang="ru-RU" sz="1400" dirty="0">
              <a:latin typeface="Times New Roman" panose="02020603050405020304" pitchFamily="18" charset="0"/>
              <a:cs typeface="Times New Roman" panose="02020603050405020304" pitchFamily="18" charset="0"/>
            </a:endParaRPr>
          </a:p>
          <a:p>
            <a:pPr marL="0" indent="0">
              <a:buNone/>
            </a:pPr>
            <a:r>
              <a:rPr lang="ru-RU" sz="1400" b="1" dirty="0">
                <a:latin typeface="Times New Roman" panose="02020603050405020304" pitchFamily="18" charset="0"/>
                <a:cs typeface="Times New Roman" panose="02020603050405020304" pitchFamily="18" charset="0"/>
              </a:rPr>
              <a:t>Аннотация: </a:t>
            </a:r>
            <a:r>
              <a:rPr lang="ru-RU" sz="1400" dirty="0">
                <a:latin typeface="Times New Roman" panose="02020603050405020304" pitchFamily="18" charset="0"/>
                <a:cs typeface="Times New Roman" panose="02020603050405020304" pitchFamily="18" charset="0"/>
              </a:rPr>
              <a:t>В учебном пособии раскрыты научные, методологические и законодательные основы организации комплексной системы защиты информации на предприятии, а также основные аспекты практической деятельности по ее созданию, обеспечению функционирования и контроля эффективности. Для студентов высших учебных заведений. Может быть использовано в практической работе сотрудниками предприятий и организаций независимо от их организационно-правовой формы и ведомственной принадлежности. </a:t>
            </a:r>
            <a:r>
              <a:rPr lang="ru-RU" sz="1400" b="1" dirty="0">
                <a:latin typeface="Times New Roman" panose="02020603050405020304" pitchFamily="18" charset="0"/>
                <a:cs typeface="Times New Roman" panose="02020603050405020304" pitchFamily="18" charset="0"/>
              </a:rPr>
              <a:t/>
            </a:r>
            <a:br>
              <a:rPr lang="ru-RU" sz="1400" b="1" dirty="0">
                <a:latin typeface="Times New Roman" panose="02020603050405020304" pitchFamily="18" charset="0"/>
                <a:cs typeface="Times New Roman" panose="02020603050405020304" pitchFamily="18" charset="0"/>
              </a:rPr>
            </a:br>
            <a:r>
              <a:rPr lang="ru-RU" sz="1400" b="1" dirty="0">
                <a:latin typeface="Times New Roman" panose="02020603050405020304" pitchFamily="18" charset="0"/>
                <a:cs typeface="Times New Roman" panose="02020603050405020304" pitchFamily="18" charset="0"/>
              </a:rPr>
              <a:t/>
            </a:r>
            <a:br>
              <a:rPr lang="ru-RU" sz="1400" b="1" dirty="0">
                <a:latin typeface="Times New Roman" panose="02020603050405020304" pitchFamily="18" charset="0"/>
                <a:cs typeface="Times New Roman" panose="02020603050405020304" pitchFamily="18" charset="0"/>
              </a:rPr>
            </a:br>
            <a:r>
              <a:rPr lang="ru-RU" sz="1400" b="1" dirty="0">
                <a:latin typeface="Times New Roman" panose="02020603050405020304" pitchFamily="18" charset="0"/>
                <a:cs typeface="Times New Roman" panose="02020603050405020304" pitchFamily="18" charset="0"/>
              </a:rPr>
              <a:t/>
            </a:r>
            <a:br>
              <a:rPr lang="ru-RU" sz="1400" b="1" dirty="0">
                <a:latin typeface="Times New Roman" panose="02020603050405020304" pitchFamily="18" charset="0"/>
                <a:cs typeface="Times New Roman" panose="02020603050405020304" pitchFamily="18" charset="0"/>
              </a:rPr>
            </a:br>
            <a:r>
              <a:rPr lang="ru-RU" sz="1400" b="1" dirty="0">
                <a:latin typeface="Times New Roman" panose="02020603050405020304" pitchFamily="18" charset="0"/>
                <a:cs typeface="Times New Roman" panose="02020603050405020304" pitchFamily="18" charset="0"/>
              </a:rPr>
              <a:t>Имеются экземпляры в отделах: </a:t>
            </a:r>
            <a:endParaRPr lang="ru-RU" sz="1400" b="1" dirty="0" smtClean="0">
              <a:latin typeface="Times New Roman" panose="02020603050405020304" pitchFamily="18" charset="0"/>
              <a:cs typeface="Times New Roman" panose="02020603050405020304" pitchFamily="18" charset="0"/>
            </a:endParaRPr>
          </a:p>
          <a:p>
            <a:pPr marL="0" indent="0">
              <a:buNone/>
            </a:pPr>
            <a:r>
              <a:rPr lang="ru-RU" sz="1400" b="1" dirty="0">
                <a:latin typeface="Times New Roman" panose="02020603050405020304" pitchFamily="18" charset="0"/>
                <a:cs typeface="Times New Roman" panose="02020603050405020304" pitchFamily="18" charset="0"/>
              </a:rPr>
              <a:t/>
            </a:r>
            <a:br>
              <a:rPr lang="ru-RU" sz="1400" b="1" dirty="0">
                <a:latin typeface="Times New Roman" panose="02020603050405020304" pitchFamily="18" charset="0"/>
                <a:cs typeface="Times New Roman" panose="02020603050405020304" pitchFamily="18" charset="0"/>
              </a:rPr>
            </a:br>
            <a:r>
              <a:rPr lang="ru-RU" sz="1400" dirty="0" err="1">
                <a:latin typeface="Times New Roman" panose="02020603050405020304" pitchFamily="18" charset="0"/>
                <a:cs typeface="Times New Roman" panose="02020603050405020304" pitchFamily="18" charset="0"/>
              </a:rPr>
              <a:t>Н.Аб</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(1зд), </a:t>
            </a:r>
            <a:r>
              <a:rPr lang="ru-RU" sz="1400" dirty="0" err="1" smtClean="0">
                <a:latin typeface="Times New Roman" panose="02020603050405020304" pitchFamily="18" charset="0"/>
                <a:cs typeface="Times New Roman" panose="02020603050405020304" pitchFamily="18" charset="0"/>
              </a:rPr>
              <a:t>К.Маркса</a:t>
            </a:r>
            <a:r>
              <a:rPr lang="ru-RU" sz="1400" dirty="0" smtClean="0">
                <a:latin typeface="Times New Roman" panose="02020603050405020304" pitchFamily="18" charset="0"/>
                <a:cs typeface="Times New Roman" panose="02020603050405020304" pitchFamily="18" charset="0"/>
              </a:rPr>
              <a:t> 10(2)</a:t>
            </a:r>
            <a:endParaRPr lang="ru-RU" sz="1400" dirty="0">
              <a:latin typeface="Times New Roman" panose="02020603050405020304" pitchFamily="18" charset="0"/>
              <a:cs typeface="Times New Roman" panose="02020603050405020304" pitchFamily="18" charset="0"/>
            </a:endParaRPr>
          </a:p>
          <a:p>
            <a:pPr marL="0" indent="0">
              <a:buNone/>
            </a:pPr>
            <a:r>
              <a:rPr lang="ru-RU" sz="1400" dirty="0" smtClean="0">
                <a:latin typeface="Times New Roman" panose="02020603050405020304" pitchFamily="18" charset="0"/>
                <a:cs typeface="Times New Roman" panose="02020603050405020304" pitchFamily="18" charset="0"/>
              </a:rPr>
              <a:t>ч/з1 </a:t>
            </a:r>
            <a:r>
              <a:rPr lang="ru-RU" sz="1400" dirty="0">
                <a:latin typeface="Times New Roman" panose="02020603050405020304" pitchFamily="18" charset="0"/>
                <a:cs typeface="Times New Roman" panose="02020603050405020304" pitchFamily="18" charset="0"/>
              </a:rPr>
              <a:t>(1 </a:t>
            </a:r>
            <a:r>
              <a:rPr lang="ru-RU" sz="1400" dirty="0" err="1">
                <a:latin typeface="Times New Roman" panose="02020603050405020304" pitchFamily="18" charset="0"/>
                <a:cs typeface="Times New Roman" panose="02020603050405020304" pitchFamily="18" charset="0"/>
              </a:rPr>
              <a:t>зд</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К.Маркса</a:t>
            </a:r>
            <a:r>
              <a:rPr lang="ru-RU" sz="1400" dirty="0">
                <a:latin typeface="Times New Roman" panose="02020603050405020304" pitchFamily="18" charset="0"/>
                <a:cs typeface="Times New Roman" panose="02020603050405020304" pitchFamily="18" charset="0"/>
              </a:rPr>
              <a:t> 10 </a:t>
            </a:r>
            <a:r>
              <a:rPr lang="ru-RU" sz="1400" dirty="0" smtClean="0">
                <a:latin typeface="Times New Roman" panose="02020603050405020304" pitchFamily="18" charset="0"/>
                <a:cs typeface="Times New Roman" panose="02020603050405020304" pitchFamily="18" charset="0"/>
              </a:rPr>
              <a:t>(2 )</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ч/з2 (5зд), </a:t>
            </a:r>
            <a:r>
              <a:rPr lang="ru-RU" sz="1400" dirty="0" err="1">
                <a:latin typeface="Times New Roman" panose="02020603050405020304" pitchFamily="18" charset="0"/>
                <a:cs typeface="Times New Roman" panose="02020603050405020304" pitchFamily="18" charset="0"/>
              </a:rPr>
              <a:t>К.Маркса</a:t>
            </a:r>
            <a:r>
              <a:rPr lang="ru-RU" sz="1400" dirty="0">
                <a:latin typeface="Times New Roman" panose="02020603050405020304" pitchFamily="18" charset="0"/>
                <a:cs typeface="Times New Roman" panose="02020603050405020304" pitchFamily="18" charset="0"/>
              </a:rPr>
              <a:t> 31/7 </a:t>
            </a:r>
            <a:r>
              <a:rPr lang="ru-RU" sz="1400" dirty="0" smtClean="0">
                <a:latin typeface="Times New Roman" panose="02020603050405020304" pitchFamily="18" charset="0"/>
                <a:cs typeface="Times New Roman" panose="02020603050405020304" pitchFamily="18" charset="0"/>
              </a:rPr>
              <a:t>(5)</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ч/з4 (3 </a:t>
            </a:r>
            <a:r>
              <a:rPr lang="ru-RU" sz="1400" dirty="0" err="1">
                <a:latin typeface="Times New Roman" panose="02020603050405020304" pitchFamily="18" charset="0"/>
                <a:cs typeface="Times New Roman" panose="02020603050405020304" pitchFamily="18" charset="0"/>
              </a:rPr>
              <a:t>зд</a:t>
            </a:r>
            <a:r>
              <a:rPr lang="ru-RU" sz="1400" dirty="0">
                <a:latin typeface="Times New Roman" panose="02020603050405020304" pitchFamily="18" charset="0"/>
                <a:cs typeface="Times New Roman" panose="02020603050405020304" pitchFamily="18" charset="0"/>
              </a:rPr>
              <a:t>), Толстого 15 </a:t>
            </a:r>
            <a:r>
              <a:rPr lang="ru-RU" sz="1400" dirty="0" smtClean="0">
                <a:latin typeface="Times New Roman" panose="02020603050405020304" pitchFamily="18" charset="0"/>
                <a:cs typeface="Times New Roman" panose="02020603050405020304" pitchFamily="18" charset="0"/>
              </a:rPr>
              <a:t>(2)</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ч/з5 (8-е </a:t>
            </a:r>
            <a:r>
              <a:rPr lang="ru-RU" sz="1400" dirty="0" err="1">
                <a:latin typeface="Times New Roman" panose="02020603050405020304" pitchFamily="18" charset="0"/>
                <a:cs typeface="Times New Roman" panose="02020603050405020304" pitchFamily="18" charset="0"/>
              </a:rPr>
              <a:t>зд</a:t>
            </a:r>
            <a:r>
              <a:rPr lang="ru-RU" sz="1400" dirty="0">
                <a:latin typeface="Times New Roman" panose="02020603050405020304" pitchFamily="18" charset="0"/>
                <a:cs typeface="Times New Roman" panose="02020603050405020304" pitchFamily="18" charset="0"/>
              </a:rPr>
              <a:t>), Четаева,18а </a:t>
            </a:r>
            <a:r>
              <a:rPr lang="ru-RU" sz="1400" dirty="0" smtClean="0">
                <a:latin typeface="Times New Roman" panose="02020603050405020304" pitchFamily="18" charset="0"/>
                <a:cs typeface="Times New Roman" panose="02020603050405020304" pitchFamily="18" charset="0"/>
              </a:rPr>
              <a:t>(5 )</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ч/з3 (7 </a:t>
            </a:r>
            <a:r>
              <a:rPr lang="ru-RU" sz="1400" dirty="0" err="1">
                <a:latin typeface="Times New Roman" panose="02020603050405020304" pitchFamily="18" charset="0"/>
                <a:cs typeface="Times New Roman" panose="02020603050405020304" pitchFamily="18" charset="0"/>
              </a:rPr>
              <a:t>зд</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Б.Красная</a:t>
            </a:r>
            <a:r>
              <a:rPr lang="ru-RU" sz="1400" dirty="0">
                <a:latin typeface="Times New Roman" panose="02020603050405020304" pitchFamily="18" charset="0"/>
                <a:cs typeface="Times New Roman" panose="02020603050405020304" pitchFamily="18" charset="0"/>
              </a:rPr>
              <a:t> 55 </a:t>
            </a:r>
            <a:r>
              <a:rPr lang="ru-RU" sz="1400" dirty="0" smtClean="0">
                <a:latin typeface="Times New Roman" panose="02020603050405020304" pitchFamily="18" charset="0"/>
                <a:cs typeface="Times New Roman" panose="02020603050405020304" pitchFamily="18" charset="0"/>
              </a:rPr>
              <a:t>(58) </a:t>
            </a:r>
            <a:endParaRPr lang="ru-RU" sz="1400" dirty="0">
              <a:latin typeface="Times New Roman" panose="02020603050405020304" pitchFamily="18" charset="0"/>
              <a:cs typeface="Times New Roman" panose="02020603050405020304" pitchFamily="18" charset="0"/>
            </a:endParaRPr>
          </a:p>
        </p:txBody>
      </p:sp>
      <p:pic>
        <p:nvPicPr>
          <p:cNvPr id="11266" name="Picture 2" descr="Комплексная система защиты информации на предприятии"/>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183" y="468263"/>
            <a:ext cx="1574880" cy="24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1950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 y="2223"/>
            <a:ext cx="10683800" cy="1162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ru-RU"/>
          </a:p>
        </p:txBody>
      </p:sp>
      <p:sp>
        <p:nvSpPr>
          <p:cNvPr id="10" name="Прямоугольник 9"/>
          <p:cNvSpPr/>
          <p:nvPr/>
        </p:nvSpPr>
        <p:spPr>
          <a:xfrm>
            <a:off x="-24243" y="7480614"/>
            <a:ext cx="8315560" cy="72000"/>
          </a:xfrm>
          <a:prstGeom prst="rect">
            <a:avLst/>
          </a:prstGeom>
          <a:gradFill>
            <a:gsLst>
              <a:gs pos="0">
                <a:schemeClr val="tx2">
                  <a:lumMod val="75000"/>
                </a:schemeClr>
              </a:gs>
              <a:gs pos="50000">
                <a:schemeClr val="tx2">
                  <a:lumMod val="20000"/>
                  <a:lumOff val="80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ru-RU"/>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9950" y="-91503"/>
            <a:ext cx="1603375"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ÐÐ°ÑÑÐ¸Ð½ÐºÐ¸ Ð¿Ð¾ Ð·Ð°Ð¿ÑÐ¾ÑÑ ÑÑÐ¾Ð¿ÐºÐ¸ ÐºÐ½Ð¸Ð³ ÐºÐ»Ð¸Ð¿Ð°ÑÑ"/>
          <p:cNvPicPr>
            <a:picLocks noChangeAspect="1" noChangeArrowheads="1"/>
          </p:cNvPicPr>
          <p:nvPr/>
        </p:nvPicPr>
        <p:blipFill rotWithShape="1">
          <a:blip r:embed="rId4">
            <a:extLst>
              <a:ext uri="{BEBA8EAE-BF5A-486C-A8C5-ECC9F3942E4B}">
                <a14:imgProps xmlns:a14="http://schemas.microsoft.com/office/drawing/2010/main">
                  <a14:imgLayer r:embed="rId5">
                    <a14:imgEffect>
                      <a14:artisticTexturizer/>
                    </a14:imgEffect>
                    <a14:imgEffect>
                      <a14:colorTemperature colorTemp="5900"/>
                    </a14:imgEffect>
                  </a14:imgLayer>
                </a14:imgProps>
              </a:ext>
              <a:ext uri="{28A0092B-C50C-407E-A947-70E740481C1C}">
                <a14:useLocalDpi xmlns:a14="http://schemas.microsoft.com/office/drawing/2010/main" val="0"/>
              </a:ext>
            </a:extLst>
          </a:blip>
          <a:srcRect r="49732"/>
          <a:stretch/>
        </p:blipFill>
        <p:spPr bwMode="auto">
          <a:xfrm>
            <a:off x="8010997" y="4426786"/>
            <a:ext cx="2672804" cy="3066138"/>
          </a:xfrm>
          <a:prstGeom prst="rect">
            <a:avLst/>
          </a:prstGeom>
          <a:noFill/>
          <a:extLst>
            <a:ext uri="{909E8E84-426E-40DD-AFC4-6F175D3DCCD1}">
              <a14:hiddenFill xmlns:a14="http://schemas.microsoft.com/office/drawing/2010/main">
                <a:solidFill>
                  <a:srgbClr val="FFFFFF"/>
                </a:solidFill>
              </a14:hiddenFill>
            </a:ext>
          </a:extLst>
        </p:spPr>
      </p:pic>
      <p:sp>
        <p:nvSpPr>
          <p:cNvPr id="2" name="Объект 1"/>
          <p:cNvSpPr>
            <a:spLocks noGrp="1"/>
          </p:cNvSpPr>
          <p:nvPr>
            <p:ph idx="1"/>
          </p:nvPr>
        </p:nvSpPr>
        <p:spPr>
          <a:xfrm>
            <a:off x="1962324" y="468263"/>
            <a:ext cx="7241059" cy="6508575"/>
          </a:xfrm>
        </p:spPr>
        <p:txBody>
          <a:bodyPr>
            <a:normAutofit/>
          </a:bodyPr>
          <a:lstStyle/>
          <a:p>
            <a:pPr marL="0" indent="0">
              <a:buNone/>
            </a:pPr>
            <a:r>
              <a:rPr lang="ru-RU" sz="1400" b="1" dirty="0">
                <a:latin typeface="Times New Roman" panose="02020603050405020304" pitchFamily="18" charset="0"/>
                <a:cs typeface="Times New Roman" panose="02020603050405020304" pitchFamily="18" charset="0"/>
              </a:rPr>
              <a:t>Евдокимов, Юрий Кириллович</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LabVIEW</a:t>
            </a:r>
            <a:r>
              <a:rPr lang="ru-RU" sz="1400" dirty="0">
                <a:latin typeface="Times New Roman" panose="02020603050405020304" pitchFamily="18" charset="0"/>
                <a:cs typeface="Times New Roman" panose="02020603050405020304" pitchFamily="18" charset="0"/>
              </a:rPr>
              <a:t> в научных исследованиях : учеб. пособие для студ. вузов / Ю. К. Евдокимов, В. Р. </a:t>
            </a:r>
            <a:r>
              <a:rPr lang="ru-RU" sz="1400" dirty="0" err="1">
                <a:latin typeface="Times New Roman" panose="02020603050405020304" pitchFamily="18" charset="0"/>
                <a:cs typeface="Times New Roman" panose="02020603050405020304" pitchFamily="18" charset="0"/>
              </a:rPr>
              <a:t>Линдваль</a:t>
            </a:r>
            <a:r>
              <a:rPr lang="ru-RU" sz="1400" dirty="0">
                <a:latin typeface="Times New Roman" panose="02020603050405020304" pitchFamily="18" charset="0"/>
                <a:cs typeface="Times New Roman" panose="02020603050405020304" pitchFamily="18" charset="0"/>
              </a:rPr>
              <a:t>, Г. И. Щербаков . - М. : ДМК Пресс, 2012. - 400 с. + 1 эл. опт. диск (DVD-ROM). - </a:t>
            </a:r>
            <a:r>
              <a:rPr lang="ru-RU" sz="1400" b="1" dirty="0">
                <a:latin typeface="Times New Roman" panose="02020603050405020304" pitchFamily="18" charset="0"/>
                <a:cs typeface="Times New Roman" panose="02020603050405020304" pitchFamily="18" charset="0"/>
              </a:rPr>
              <a:t>ISBN </a:t>
            </a:r>
            <a:r>
              <a:rPr lang="ru-RU" sz="1400" dirty="0">
                <a:latin typeface="Times New Roman" panose="02020603050405020304" pitchFamily="18" charset="0"/>
                <a:cs typeface="Times New Roman" panose="02020603050405020304" pitchFamily="18" charset="0"/>
              </a:rPr>
              <a:t>978-5-94074-775-8 : 366.47 р.</a:t>
            </a:r>
            <a:br>
              <a:rPr lang="ru-RU" sz="1400" dirty="0">
                <a:latin typeface="Times New Roman" panose="02020603050405020304" pitchFamily="18" charset="0"/>
                <a:cs typeface="Times New Roman" panose="02020603050405020304" pitchFamily="18" charset="0"/>
              </a:rPr>
            </a:br>
            <a:endParaRPr lang="ru-RU" sz="1400" dirty="0" smtClean="0">
              <a:latin typeface="Times New Roman" panose="02020603050405020304" pitchFamily="18" charset="0"/>
              <a:cs typeface="Times New Roman" panose="02020603050405020304" pitchFamily="18" charset="0"/>
            </a:endParaRPr>
          </a:p>
          <a:p>
            <a:pPr marL="0" indent="0">
              <a:buNone/>
            </a:pPr>
            <a:r>
              <a:rPr lang="ru-RU" sz="1400" b="1" dirty="0">
                <a:latin typeface="Times New Roman" panose="02020603050405020304" pitchFamily="18" charset="0"/>
                <a:cs typeface="Times New Roman" panose="02020603050405020304" pitchFamily="18" charset="0"/>
              </a:rPr>
              <a:t>Аннотация: </a:t>
            </a:r>
            <a:r>
              <a:rPr lang="ru-RU" sz="1400" dirty="0">
                <a:latin typeface="Times New Roman" panose="02020603050405020304" pitchFamily="18" charset="0"/>
                <a:cs typeface="Times New Roman" panose="02020603050405020304" pitchFamily="18" charset="0"/>
              </a:rPr>
              <a:t>В данной книге возможности </a:t>
            </a:r>
            <a:r>
              <a:rPr lang="ru-RU" sz="1400" dirty="0" err="1">
                <a:latin typeface="Times New Roman" panose="02020603050405020304" pitchFamily="18" charset="0"/>
                <a:cs typeface="Times New Roman" panose="02020603050405020304" pitchFamily="18" charset="0"/>
              </a:rPr>
              <a:t>Lab</a:t>
            </a:r>
            <a:r>
              <a:rPr lang="ru-RU" sz="1400" dirty="0">
                <a:latin typeface="Times New Roman" panose="02020603050405020304" pitchFamily="18" charset="0"/>
                <a:cs typeface="Times New Roman" panose="02020603050405020304" pitchFamily="18" charset="0"/>
              </a:rPr>
              <a:t> VIEW как среды программирования демонстрируются на примерах в области цифровой обработки сигналов, радиоэлектроники, компьютерных измерений и автоматизации эксперимента, электродинамики и распространения радиоволн. Большая часть примеров в книге строится по принципу «от простого к сложному», показавшему свою эффективность на курсах изучения </a:t>
            </a:r>
            <a:r>
              <a:rPr lang="ru-RU" sz="1400" dirty="0" err="1">
                <a:latin typeface="Times New Roman" panose="02020603050405020304" pitchFamily="18" charset="0"/>
                <a:cs typeface="Times New Roman" panose="02020603050405020304" pitchFamily="18" charset="0"/>
              </a:rPr>
              <a:t>LabVIEW</a:t>
            </a:r>
            <a:r>
              <a:rPr lang="ru-RU" sz="1400" dirty="0">
                <a:latin typeface="Times New Roman" panose="02020603050405020304" pitchFamily="18" charset="0"/>
                <a:cs typeface="Times New Roman" panose="02020603050405020304" pitchFamily="18" charset="0"/>
              </a:rPr>
              <a:t>. К книге прилагается компакт-диск, на котором размещены виртуальные лабораторные работы, а также демонстрационная версия </a:t>
            </a:r>
            <a:r>
              <a:rPr lang="ru-RU" sz="1400" dirty="0" err="1">
                <a:latin typeface="Times New Roman" panose="02020603050405020304" pitchFamily="18" charset="0"/>
                <a:cs typeface="Times New Roman" panose="02020603050405020304" pitchFamily="18" charset="0"/>
              </a:rPr>
              <a:t>LabVIEW</a:t>
            </a:r>
            <a:r>
              <a:rPr lang="ru-RU" sz="1400" dirty="0">
                <a:latin typeface="Times New Roman" panose="02020603050405020304" pitchFamily="18" charset="0"/>
                <a:cs typeface="Times New Roman" panose="02020603050405020304" pitchFamily="18" charset="0"/>
              </a:rPr>
              <a:t> 2010. Книга рекомендуется для студентов радиотехнических и телекоммуникационных специальностей вузов, а также может быть полезна инженерам и научным работникам. </a:t>
            </a:r>
            <a:br>
              <a:rPr lang="ru-RU" sz="1400" dirty="0">
                <a:latin typeface="Times New Roman" panose="02020603050405020304" pitchFamily="18" charset="0"/>
                <a:cs typeface="Times New Roman" panose="02020603050405020304" pitchFamily="18" charset="0"/>
              </a:rPr>
            </a:br>
            <a:endParaRPr lang="ru-RU" sz="1400" dirty="0" smtClean="0">
              <a:latin typeface="Times New Roman" panose="02020603050405020304" pitchFamily="18" charset="0"/>
              <a:cs typeface="Times New Roman" panose="02020603050405020304" pitchFamily="18" charset="0"/>
            </a:endParaRPr>
          </a:p>
          <a:p>
            <a:pPr marL="0" indent="0">
              <a:buNone/>
            </a:pPr>
            <a:r>
              <a:rPr lang="ru-RU" sz="1400" b="1" dirty="0">
                <a:latin typeface="Times New Roman" panose="02020603050405020304" pitchFamily="18" charset="0"/>
                <a:cs typeface="Times New Roman" panose="02020603050405020304" pitchFamily="18" charset="0"/>
              </a:rPr>
              <a:t>Имеются экземпляры в отделах: </a:t>
            </a:r>
            <a:endParaRPr lang="ru-RU" sz="1400" b="1" dirty="0" smtClean="0">
              <a:latin typeface="Times New Roman" panose="02020603050405020304" pitchFamily="18" charset="0"/>
              <a:cs typeface="Times New Roman" panose="02020603050405020304" pitchFamily="18" charset="0"/>
            </a:endParaRPr>
          </a:p>
          <a:p>
            <a:pPr marL="0" indent="0">
              <a:buNone/>
            </a:pPr>
            <a:r>
              <a:rPr lang="ru-RU" sz="1400" b="1" dirty="0">
                <a:latin typeface="Times New Roman" panose="02020603050405020304" pitchFamily="18" charset="0"/>
                <a:cs typeface="Times New Roman" panose="02020603050405020304" pitchFamily="18" charset="0"/>
              </a:rPr>
              <a:t/>
            </a:r>
            <a:br>
              <a:rPr lang="ru-RU" sz="1400" b="1" dirty="0">
                <a:latin typeface="Times New Roman" panose="02020603050405020304" pitchFamily="18" charset="0"/>
                <a:cs typeface="Times New Roman" panose="02020603050405020304" pitchFamily="18" charset="0"/>
              </a:rPr>
            </a:br>
            <a:r>
              <a:rPr lang="ru-RU" sz="1400" dirty="0" err="1">
                <a:latin typeface="Times New Roman" panose="02020603050405020304" pitchFamily="18" charset="0"/>
                <a:cs typeface="Times New Roman" panose="02020603050405020304" pitchFamily="18" charset="0"/>
              </a:rPr>
              <a:t>Н.Аб</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(1зд) </a:t>
            </a:r>
            <a:r>
              <a:rPr lang="ru-RU" sz="1400" dirty="0" err="1" smtClean="0">
                <a:latin typeface="Times New Roman" panose="02020603050405020304" pitchFamily="18" charset="0"/>
                <a:cs typeface="Times New Roman" panose="02020603050405020304" pitchFamily="18" charset="0"/>
              </a:rPr>
              <a:t>К.Маркса</a:t>
            </a:r>
            <a:r>
              <a:rPr lang="ru-RU" sz="1400" dirty="0" smtClean="0">
                <a:latin typeface="Times New Roman" panose="02020603050405020304" pitchFamily="18" charset="0"/>
                <a:cs typeface="Times New Roman" panose="02020603050405020304" pitchFamily="18" charset="0"/>
              </a:rPr>
              <a:t> 10(2)</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ч/з2 (5зд), </a:t>
            </a:r>
            <a:r>
              <a:rPr lang="ru-RU" sz="1400" dirty="0" err="1">
                <a:latin typeface="Times New Roman" panose="02020603050405020304" pitchFamily="18" charset="0"/>
                <a:cs typeface="Times New Roman" panose="02020603050405020304" pitchFamily="18" charset="0"/>
              </a:rPr>
              <a:t>К.Маркса</a:t>
            </a:r>
            <a:r>
              <a:rPr lang="ru-RU" sz="1400" dirty="0">
                <a:latin typeface="Times New Roman" panose="02020603050405020304" pitchFamily="18" charset="0"/>
                <a:cs typeface="Times New Roman" panose="02020603050405020304" pitchFamily="18" charset="0"/>
              </a:rPr>
              <a:t> 31/7 </a:t>
            </a:r>
            <a:r>
              <a:rPr lang="ru-RU" sz="1400" dirty="0" smtClean="0">
                <a:latin typeface="Times New Roman" panose="02020603050405020304" pitchFamily="18" charset="0"/>
                <a:cs typeface="Times New Roman" panose="02020603050405020304" pitchFamily="18" charset="0"/>
              </a:rPr>
              <a:t>(13)</a:t>
            </a:r>
            <a:endParaRPr lang="ru-RU" sz="1400" dirty="0">
              <a:latin typeface="Times New Roman" panose="02020603050405020304" pitchFamily="18" charset="0"/>
              <a:cs typeface="Times New Roman" panose="02020603050405020304" pitchFamily="18" charset="0"/>
            </a:endParaRPr>
          </a:p>
        </p:txBody>
      </p:sp>
      <p:pic>
        <p:nvPicPr>
          <p:cNvPr id="12290" name="Picture 2" descr="LabVIEW в научных исследованиях"/>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124" y="468263"/>
            <a:ext cx="1584002" cy="24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5184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r="33023" b="18709"/>
          <a:stretch/>
        </p:blipFill>
        <p:spPr bwMode="auto">
          <a:xfrm>
            <a:off x="0" y="119064"/>
            <a:ext cx="10693400" cy="7035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1" y="-1885"/>
            <a:ext cx="10683800" cy="1162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ru-RU"/>
          </a:p>
        </p:txBody>
      </p:sp>
      <p:sp>
        <p:nvSpPr>
          <p:cNvPr id="9" name="Прямоугольник 8"/>
          <p:cNvSpPr/>
          <p:nvPr/>
        </p:nvSpPr>
        <p:spPr>
          <a:xfrm>
            <a:off x="-1" y="7489264"/>
            <a:ext cx="10693401" cy="72000"/>
          </a:xfrm>
          <a:prstGeom prst="rect">
            <a:avLst/>
          </a:prstGeom>
          <a:gradFill>
            <a:gsLst>
              <a:gs pos="0">
                <a:schemeClr val="tx2">
                  <a:lumMod val="75000"/>
                </a:schemeClr>
              </a:gs>
              <a:gs pos="50000">
                <a:schemeClr val="tx2">
                  <a:lumMod val="20000"/>
                  <a:lumOff val="80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ru-RU"/>
          </a:p>
        </p:txBody>
      </p:sp>
      <p:pic>
        <p:nvPicPr>
          <p:cNvPr id="12" name="Picture 3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51157" y="97683"/>
            <a:ext cx="1287985" cy="1234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Рисунок 14"/>
          <p:cNvPicPr>
            <a:picLocks noChangeAspect="1"/>
          </p:cNvPicPr>
          <p:nvPr/>
        </p:nvPicPr>
        <p:blipFill>
          <a:blip r:embed="rId5"/>
          <a:stretch>
            <a:fillRect/>
          </a:stretch>
        </p:blipFill>
        <p:spPr>
          <a:xfrm>
            <a:off x="3618508" y="234599"/>
            <a:ext cx="3709810" cy="2086287"/>
          </a:xfrm>
          <a:prstGeom prst="rect">
            <a:avLst/>
          </a:prstGeom>
        </p:spPr>
      </p:pic>
      <p:pic>
        <p:nvPicPr>
          <p:cNvPr id="1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7527" y="205577"/>
            <a:ext cx="1786979" cy="788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descr="ÐÐ°ÑÑÐ¸Ð½ÐºÐ¸ Ð¿Ð¾ Ð·Ð°Ð¿ÑÐ¾ÑÑ ÑÑÐ¾Ð¿ÐºÐ¸ ÐºÐ½Ð¸Ð³ ÐºÐ»Ð¸Ð¿Ð°ÑÑ"/>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Texturizer/>
                    </a14:imgEffect>
                    <a14:imgEffect>
                      <a14:colorTemperature colorTemp="5900"/>
                    </a14:imgEffect>
                  </a14:imgLayer>
                </a14:imgProps>
              </a:ext>
              <a:ext uri="{28A0092B-C50C-407E-A947-70E740481C1C}">
                <a14:useLocalDpi xmlns:a14="http://schemas.microsoft.com/office/drawing/2010/main" val="0"/>
              </a:ext>
            </a:extLst>
          </a:blip>
          <a:srcRect l="-1" r="-1347"/>
          <a:stretch/>
        </p:blipFill>
        <p:spPr bwMode="auto">
          <a:xfrm>
            <a:off x="6610526" y="5255376"/>
            <a:ext cx="3806706" cy="2165958"/>
          </a:xfrm>
          <a:prstGeom prst="rect">
            <a:avLst/>
          </a:prstGeom>
          <a:noFill/>
          <a:extLst>
            <a:ext uri="{909E8E84-426E-40DD-AFC4-6F175D3DCCD1}">
              <a14:hiddenFill xmlns:a14="http://schemas.microsoft.com/office/drawing/2010/main">
                <a:solidFill>
                  <a:srgbClr val="FFFFFF"/>
                </a:solidFill>
              </a14:hiddenFill>
            </a:ext>
          </a:extLst>
        </p:spPr>
      </p:pic>
      <p:sp>
        <p:nvSpPr>
          <p:cNvPr id="17" name="Заголовок 1"/>
          <p:cNvSpPr txBox="1">
            <a:spLocks/>
          </p:cNvSpPr>
          <p:nvPr/>
        </p:nvSpPr>
        <p:spPr>
          <a:xfrm>
            <a:off x="1093515" y="2319034"/>
            <a:ext cx="9343131" cy="806702"/>
          </a:xfrm>
          <a:prstGeom prst="rect">
            <a:avLst/>
          </a:prstGeom>
        </p:spPr>
        <p:txBody>
          <a:bodyPr lIns="91424" tIns="45712" rIns="91424" bIns="45712">
            <a:noAutofit/>
            <a:scene3d>
              <a:camera prst="orthographicFront"/>
              <a:lightRig rig="soft" dir="t">
                <a:rot lat="0" lon="0" rev="10800000"/>
              </a:lightRig>
            </a:scene3d>
            <a:sp3d>
              <a:bevelT w="27940" h="12700"/>
              <a:contourClr>
                <a:srgbClr val="DDDDDD"/>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b="1" spc="149" dirty="0">
                <a:ln w="11430"/>
                <a:solidFill>
                  <a:schemeClr val="accent1">
                    <a:lumMod val="50000"/>
                  </a:schemeClr>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СПАСИБО ЗА ВНИМАНИЕ</a:t>
            </a:r>
            <a:r>
              <a:rPr lang="ru-RU" b="1" spc="149" dirty="0">
                <a:ln w="11430"/>
                <a:solidFill>
                  <a:schemeClr val="accent1">
                    <a:lumMod val="50000"/>
                  </a:schemeClr>
                </a:solidFill>
                <a:effectLst>
                  <a:outerShdw blurRad="25400" algn="tl" rotWithShape="0">
                    <a:srgbClr val="000000">
                      <a:alpha val="43000"/>
                    </a:srgbClr>
                  </a:outerShdw>
                </a:effectLst>
                <a:cs typeface="Times New Roman" panose="02020603050405020304" pitchFamily="18" charset="0"/>
              </a:rPr>
              <a:t>!</a:t>
            </a:r>
          </a:p>
        </p:txBody>
      </p:sp>
      <p:sp>
        <p:nvSpPr>
          <p:cNvPr id="31" name="Объект 2"/>
          <p:cNvSpPr txBox="1">
            <a:spLocks/>
          </p:cNvSpPr>
          <p:nvPr/>
        </p:nvSpPr>
        <p:spPr bwMode="auto">
          <a:xfrm>
            <a:off x="2898429" y="3092725"/>
            <a:ext cx="6840760" cy="3527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4" tIns="45712" rIns="91424" bIns="45712" numCol="1" anchor="t" anchorCtr="0" compatLnSpc="1">
            <a:prstTxWarp prst="textNoShape">
              <a:avLst/>
            </a:prstTxWarp>
            <a:spAutoFit/>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280" indent="0">
              <a:buNone/>
            </a:pPr>
            <a:r>
              <a:rPr lang="ru-RU" altLang="ru-RU" sz="1800" b="1" dirty="0">
                <a:latin typeface="Times New Roman" panose="02020603050405020304" pitchFamily="18" charset="0"/>
                <a:cs typeface="Times New Roman" panose="02020603050405020304" pitchFamily="18" charset="0"/>
              </a:rPr>
              <a:t>Составители</a:t>
            </a:r>
            <a:r>
              <a:rPr lang="ru-RU" altLang="ru-RU" sz="1800" dirty="0">
                <a:latin typeface="Times New Roman" panose="02020603050405020304" pitchFamily="18" charset="0"/>
                <a:cs typeface="Times New Roman" panose="02020603050405020304" pitchFamily="18" charset="0"/>
              </a:rPr>
              <a:t>: </a:t>
            </a:r>
            <a:endParaRPr lang="ru-RU" sz="1800" dirty="0">
              <a:latin typeface="Times New Roman" panose="02020603050405020304" pitchFamily="18" charset="0"/>
              <a:cs typeface="Times New Roman" panose="02020603050405020304" pitchFamily="18" charset="0"/>
            </a:endParaRPr>
          </a:p>
          <a:p>
            <a:pPr marL="114280" indent="0" defTabSz="457120">
              <a:buClr>
                <a:srgbClr val="5FCBEF"/>
              </a:buClr>
              <a:buSzPct val="80000"/>
              <a:buNone/>
            </a:pPr>
            <a:endParaRPr lang="ru-RU" sz="1800" b="1" dirty="0">
              <a:latin typeface="Times New Roman" panose="02020603050405020304" pitchFamily="18" charset="0"/>
              <a:cs typeface="Times New Roman" panose="02020603050405020304" pitchFamily="18" charset="0"/>
            </a:endParaRPr>
          </a:p>
          <a:p>
            <a:pPr marL="114280" indent="0" defTabSz="457120">
              <a:spcBef>
                <a:spcPts val="0"/>
              </a:spcBef>
              <a:buClr>
                <a:srgbClr val="5FCBEF"/>
              </a:buClr>
              <a:buSzPct val="80000"/>
              <a:buNone/>
            </a:pPr>
            <a:r>
              <a:rPr lang="ru-RU" sz="1800" b="1" dirty="0">
                <a:latin typeface="Times New Roman" panose="02020603050405020304" pitchFamily="18" charset="0"/>
                <a:cs typeface="Times New Roman" panose="02020603050405020304" pitchFamily="18" charset="0"/>
              </a:rPr>
              <a:t>Ильина Татьяна Юрьевна, </a:t>
            </a:r>
          </a:p>
          <a:p>
            <a:pPr marL="114280" indent="0" defTabSz="457120">
              <a:spcBef>
                <a:spcPts val="0"/>
              </a:spcBef>
              <a:buClr>
                <a:srgbClr val="5FCBEF"/>
              </a:buClr>
              <a:buSzPct val="80000"/>
              <a:buNone/>
            </a:pPr>
            <a:r>
              <a:rPr lang="ru-RU" sz="1800" dirty="0">
                <a:latin typeface="Times New Roman" panose="02020603050405020304" pitchFamily="18" charset="0"/>
                <a:cs typeface="Times New Roman" panose="02020603050405020304" pitchFamily="18" charset="0"/>
              </a:rPr>
              <a:t>главный библиотекарь сектора по информационно-библиотечному обслуживанию </a:t>
            </a:r>
            <a:r>
              <a:rPr lang="en-US" sz="1800" dirty="0">
                <a:latin typeface="Times New Roman" panose="02020603050405020304" pitchFamily="18" charset="0"/>
                <a:cs typeface="Times New Roman" panose="02020603050405020304" pitchFamily="18" charset="0"/>
              </a:rPr>
              <a:t>IT </a:t>
            </a:r>
            <a:r>
              <a:rPr lang="ru-RU" sz="1800" dirty="0">
                <a:latin typeface="Times New Roman" panose="02020603050405020304" pitchFamily="18" charset="0"/>
                <a:cs typeface="Times New Roman" panose="02020603050405020304" pitchFamily="18" charset="0"/>
              </a:rPr>
              <a:t>и радиотехнического профиля</a:t>
            </a:r>
          </a:p>
          <a:p>
            <a:pPr marL="114280" indent="0" defTabSz="457120">
              <a:spcBef>
                <a:spcPts val="0"/>
              </a:spcBef>
              <a:buClr>
                <a:srgbClr val="5FCBEF"/>
              </a:buClr>
              <a:buSzPct val="80000"/>
              <a:buNone/>
            </a:pPr>
            <a:endParaRPr lang="ru-RU" sz="1800" dirty="0">
              <a:latin typeface="Times New Roman" panose="02020603050405020304" pitchFamily="18" charset="0"/>
              <a:cs typeface="Times New Roman" panose="02020603050405020304" pitchFamily="18" charset="0"/>
            </a:endParaRPr>
          </a:p>
          <a:p>
            <a:pPr marL="114280" indent="0" defTabSz="457120">
              <a:spcBef>
                <a:spcPts val="0"/>
              </a:spcBef>
              <a:buClr>
                <a:srgbClr val="5FCBEF"/>
              </a:buClr>
              <a:buSzPct val="80000"/>
              <a:buNone/>
            </a:pPr>
            <a:endParaRPr lang="ru-RU" sz="1800" dirty="0">
              <a:latin typeface="Times New Roman" panose="02020603050405020304" pitchFamily="18" charset="0"/>
              <a:cs typeface="Times New Roman" panose="02020603050405020304" pitchFamily="18" charset="0"/>
            </a:endParaRPr>
          </a:p>
          <a:p>
            <a:pPr marL="114280" indent="0" defTabSz="457120">
              <a:spcBef>
                <a:spcPts val="0"/>
              </a:spcBef>
              <a:buClr>
                <a:srgbClr val="5FCBEF"/>
              </a:buClr>
              <a:buSzPct val="80000"/>
              <a:buNone/>
            </a:pPr>
            <a:endParaRPr lang="ru-RU" sz="1800" dirty="0">
              <a:latin typeface="Times New Roman" panose="02020603050405020304" pitchFamily="18" charset="0"/>
              <a:cs typeface="Times New Roman" panose="02020603050405020304" pitchFamily="18" charset="0"/>
            </a:endParaRPr>
          </a:p>
          <a:p>
            <a:pPr marL="114280" indent="0" defTabSz="457120">
              <a:spcBef>
                <a:spcPts val="0"/>
              </a:spcBef>
              <a:buClr>
                <a:srgbClr val="5FCBEF"/>
              </a:buClr>
              <a:buSzPct val="80000"/>
              <a:buNone/>
            </a:pPr>
            <a:r>
              <a:rPr lang="ru-RU" sz="1800" b="1" dirty="0">
                <a:latin typeface="Times New Roman" panose="02020603050405020304" pitchFamily="18" charset="0"/>
                <a:cs typeface="Times New Roman" panose="02020603050405020304" pitchFamily="18" charset="0"/>
              </a:rPr>
              <a:t>Калина Ирина Геннадьевна, </a:t>
            </a:r>
          </a:p>
          <a:p>
            <a:pPr marL="114280" indent="0" defTabSz="457120">
              <a:spcBef>
                <a:spcPts val="0"/>
              </a:spcBef>
              <a:buClr>
                <a:srgbClr val="5FCBEF"/>
              </a:buClr>
              <a:buSzPct val="80000"/>
              <a:buNone/>
            </a:pPr>
            <a:r>
              <a:rPr lang="ru-RU" sz="1800" dirty="0">
                <a:latin typeface="Times New Roman" panose="02020603050405020304" pitchFamily="18" charset="0"/>
                <a:cs typeface="Times New Roman" panose="02020603050405020304" pitchFamily="18" charset="0"/>
              </a:rPr>
              <a:t>ведущий библиотекарь сектора по информационно-библиотечному обслуживанию </a:t>
            </a:r>
            <a:r>
              <a:rPr lang="en-US" sz="1800" dirty="0">
                <a:latin typeface="Times New Roman" panose="02020603050405020304" pitchFamily="18" charset="0"/>
                <a:cs typeface="Times New Roman" panose="02020603050405020304" pitchFamily="18" charset="0"/>
              </a:rPr>
              <a:t>IT </a:t>
            </a:r>
            <a:r>
              <a:rPr lang="ru-RU" sz="1800" dirty="0">
                <a:latin typeface="Times New Roman" panose="02020603050405020304" pitchFamily="18" charset="0"/>
                <a:cs typeface="Times New Roman" panose="02020603050405020304" pitchFamily="18" charset="0"/>
              </a:rPr>
              <a:t>и радиотехнического профиля</a:t>
            </a:r>
          </a:p>
          <a:p>
            <a:pPr marL="114280" indent="0" defTabSz="457120">
              <a:buClr>
                <a:srgbClr val="5FCBEF"/>
              </a:buClr>
              <a:buSzPct val="80000"/>
              <a:buNone/>
            </a:pPr>
            <a:endParaRPr lang="ru-RU" sz="1800"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138864" y="7002043"/>
            <a:ext cx="3908666" cy="523204"/>
          </a:xfrm>
          <a:prstGeom prst="rect">
            <a:avLst/>
          </a:prstGeom>
          <a:noFill/>
        </p:spPr>
        <p:txBody>
          <a:bodyPr wrap="none" lIns="91424" tIns="45712" rIns="91424" bIns="45712" rtlCol="0">
            <a:spAutoFit/>
          </a:bodyPr>
          <a:lstStyle/>
          <a:p>
            <a:pPr marL="114280" defTabSz="457120">
              <a:buClr>
                <a:srgbClr val="5FCBEF"/>
              </a:buClr>
              <a:buSzPct val="80000"/>
            </a:pPr>
            <a:r>
              <a:rPr lang="ru-RU" sz="1400" b="1" dirty="0">
                <a:latin typeface="Times New Roman" panose="02020603050405020304" pitchFamily="18" charset="0"/>
                <a:cs typeface="Times New Roman" panose="02020603050405020304" pitchFamily="18" charset="0"/>
              </a:rPr>
              <a:t>Адрес</a:t>
            </a:r>
            <a:r>
              <a:rPr lang="ru-RU" sz="1400" dirty="0">
                <a:latin typeface="Times New Roman" panose="02020603050405020304" pitchFamily="18" charset="0"/>
                <a:cs typeface="Times New Roman" panose="02020603050405020304" pitchFamily="18" charset="0"/>
              </a:rPr>
              <a:t>: </a:t>
            </a:r>
            <a:r>
              <a:rPr lang="ru-RU" sz="1400" dirty="0">
                <a:solidFill>
                  <a:prstClr val="black">
                    <a:lumMod val="75000"/>
                    <a:lumOff val="25000"/>
                  </a:prstClr>
                </a:solidFill>
                <a:latin typeface="Times New Roman" panose="02020603050405020304" pitchFamily="18" charset="0"/>
                <a:cs typeface="Times New Roman" panose="02020603050405020304" pitchFamily="18" charset="0"/>
              </a:rPr>
              <a:t>г.Казань, ул. К.Маркса, д.31/7, ауд.302а </a:t>
            </a:r>
          </a:p>
          <a:p>
            <a:pPr marL="114280" defTabSz="457120">
              <a:buClr>
                <a:srgbClr val="5FCBEF"/>
              </a:buClr>
              <a:buSzPct val="80000"/>
            </a:pPr>
            <a:r>
              <a:rPr lang="ru-RU" sz="1400" dirty="0">
                <a:latin typeface="Times New Roman" panose="02020603050405020304" pitchFamily="18" charset="0"/>
                <a:cs typeface="Times New Roman" panose="02020603050405020304" pitchFamily="18" charset="0"/>
              </a:rPr>
              <a:t> внутр.тел. 58-16 </a:t>
            </a:r>
          </a:p>
        </p:txBody>
      </p:sp>
      <p:pic>
        <p:nvPicPr>
          <p:cNvPr id="33" name="Рисунок 32"/>
          <p:cNvPicPr>
            <a:picLocks noChangeAspect="1"/>
          </p:cNvPicPr>
          <p:nvPr/>
        </p:nvPicPr>
        <p:blipFill rotWithShape="1">
          <a:blip r:embed="rId9"/>
          <a:srcRect l="8917" t="10984" r="19188" b="21624"/>
          <a:stretch/>
        </p:blipFill>
        <p:spPr>
          <a:xfrm>
            <a:off x="1335692" y="5329157"/>
            <a:ext cx="1634744" cy="1473767"/>
          </a:xfrm>
          <a:prstGeom prst="rect">
            <a:avLst/>
          </a:prstGeom>
          <a:ln>
            <a:noFill/>
          </a:ln>
          <a:effectLst>
            <a:outerShdw blurRad="292100" dist="139700" dir="2700000" algn="tl" rotWithShape="0">
              <a:srgbClr val="333333">
                <a:alpha val="65000"/>
              </a:srgbClr>
            </a:outerShdw>
          </a:effectLst>
        </p:spPr>
      </p:pic>
      <p:pic>
        <p:nvPicPr>
          <p:cNvPr id="34" name="Рисунок 33"/>
          <p:cNvPicPr>
            <a:picLocks noChangeAspect="1"/>
          </p:cNvPicPr>
          <p:nvPr/>
        </p:nvPicPr>
        <p:blipFill>
          <a:blip r:embed="rId10"/>
          <a:stretch>
            <a:fillRect/>
          </a:stretch>
        </p:blipFill>
        <p:spPr>
          <a:xfrm>
            <a:off x="1347105" y="3636615"/>
            <a:ext cx="1611918" cy="1451958"/>
          </a:xfrm>
          <a:prstGeom prst="rect">
            <a:avLst/>
          </a:prstGeom>
          <a:ln>
            <a:noFill/>
          </a:ln>
          <a:effectLst>
            <a:outerShdw blurRad="292100" dist="139700" dir="2700000" algn="tl" rotWithShape="0">
              <a:srgbClr val="333333">
                <a:alpha val="65000"/>
              </a:srgbClr>
            </a:outerShdw>
          </a:effectLst>
        </p:spPr>
      </p:pic>
      <p:sp>
        <p:nvSpPr>
          <p:cNvPr id="2" name="Rectangle 1"/>
          <p:cNvSpPr>
            <a:spLocks noChangeArrowheads="1"/>
          </p:cNvSpPr>
          <p:nvPr/>
        </p:nvSpPr>
        <p:spPr bwMode="auto">
          <a:xfrm>
            <a:off x="1" y="-233057"/>
            <a:ext cx="646298" cy="923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24" tIns="45712" rIns="91424" bIns="45712" numCol="1" anchor="ctr" anchorCtr="0" compatLnSpc="1">
            <a:prstTxWarp prst="textNoShape">
              <a:avLst/>
            </a:prstTxWarp>
            <a:spAutoFit/>
          </a:bodyPr>
          <a:lstStyle/>
          <a:p>
            <a:pPr marL="457120" lvl="1" defTabSz="914239" fontAlgn="base">
              <a:spcBef>
                <a:spcPct val="0"/>
              </a:spcBef>
              <a:spcAft>
                <a:spcPct val="0"/>
              </a:spcAft>
            </a:pPr>
            <a:r>
              <a:rPr lang="ru-RU" altLang="ru-RU" sz="1800" b="1" dirty="0">
                <a:latin typeface="Arial" pitchFamily="34" charset="0"/>
                <a:cs typeface="Arial" pitchFamily="34" charset="0"/>
              </a:rPr>
              <a:t/>
            </a:r>
            <a:br>
              <a:rPr lang="ru-RU" altLang="ru-RU" sz="1800" b="1" dirty="0">
                <a:latin typeface="Arial" pitchFamily="34" charset="0"/>
                <a:cs typeface="Arial" pitchFamily="34" charset="0"/>
              </a:rPr>
            </a:br>
            <a:endParaRPr lang="ru-RU" altLang="ru-RU" sz="1800" dirty="0">
              <a:latin typeface="Arial" pitchFamily="34" charset="0"/>
              <a:cs typeface="Arial" pitchFamily="34" charset="0"/>
            </a:endParaRPr>
          </a:p>
          <a:p>
            <a:pPr defTabSz="914239" eaLnBrk="0" fontAlgn="base" hangingPunct="0">
              <a:spcBef>
                <a:spcPct val="0"/>
              </a:spcBef>
              <a:spcAft>
                <a:spcPct val="0"/>
              </a:spcAft>
            </a:pPr>
            <a:endParaRPr lang="ru-RU" altLang="ru-RU" sz="1800" dirty="0">
              <a:latin typeface="Arial" pitchFamily="34" charset="0"/>
              <a:cs typeface="Arial" pitchFamily="34" charset="0"/>
            </a:endParaRPr>
          </a:p>
        </p:txBody>
      </p:sp>
    </p:spTree>
    <p:extLst>
      <p:ext uri="{BB962C8B-B14F-4D97-AF65-F5344CB8AC3E}">
        <p14:creationId xmlns:p14="http://schemas.microsoft.com/office/powerpoint/2010/main" val="36179619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99401" y="140475"/>
            <a:ext cx="5832647" cy="707885"/>
          </a:xfrm>
          <a:prstGeom prst="rect">
            <a:avLst/>
          </a:prstGeom>
          <a:ln>
            <a:noFill/>
          </a:ln>
        </p:spPr>
        <p:txBody>
          <a:bodyPr wrap="square" lIns="91424" tIns="45712" rIns="91424" bIns="45712">
            <a:spAutoFit/>
          </a:bodyPr>
          <a:lstStyle/>
          <a:p>
            <a:pPr algn="ctr"/>
            <a:r>
              <a:rPr lang="ru-RU" sz="4000" b="1" dirty="0">
                <a:ln w="12700">
                  <a:solidFill>
                    <a:schemeClr val="tx2">
                      <a:lumMod val="50000"/>
                    </a:schemeClr>
                  </a:solidFill>
                  <a:prstDash val="solid"/>
                </a:ln>
                <a:solidFill>
                  <a:srgbClr val="C0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Уважаемые читатели!</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2501"/>
            <a:ext cx="10687050" cy="11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9950" y="-91503"/>
            <a:ext cx="1603375"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688752" y="744438"/>
            <a:ext cx="9144001" cy="1384978"/>
          </a:xfrm>
          <a:prstGeom prst="rect">
            <a:avLst/>
          </a:prstGeom>
        </p:spPr>
        <p:txBody>
          <a:bodyPr wrap="square" lIns="91424" tIns="45712" rIns="91424" bIns="45712">
            <a:spAutoFit/>
            <a:scene3d>
              <a:camera prst="orthographicFront"/>
              <a:lightRig rig="soft" dir="t">
                <a:rot lat="0" lon="0" rev="10800000"/>
              </a:lightRig>
            </a:scene3d>
            <a:sp3d>
              <a:bevelT w="27940" h="12700"/>
              <a:contourClr>
                <a:srgbClr val="DDDDDD"/>
              </a:contourClr>
            </a:sp3d>
          </a:bodyPr>
          <a:lstStyle/>
          <a:p>
            <a:pPr algn="ctr"/>
            <a:r>
              <a:rPr lang="ru-RU" b="1" spc="149" dirty="0">
                <a:ln w="11430"/>
                <a:solidFill>
                  <a:schemeClr val="tx2">
                    <a:lumMod val="75000"/>
                  </a:schemeClr>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Приглашаем </a:t>
            </a:r>
            <a:r>
              <a:rPr lang="ru-RU" b="1" spc="149" dirty="0" smtClean="0">
                <a:ln w="11430"/>
                <a:solidFill>
                  <a:schemeClr val="tx2">
                    <a:lumMod val="75000"/>
                  </a:schemeClr>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на тематическую </a:t>
            </a:r>
            <a:r>
              <a:rPr lang="ru-RU" b="1" spc="149" dirty="0">
                <a:ln w="11430"/>
                <a:solidFill>
                  <a:schemeClr val="tx2">
                    <a:lumMod val="75000"/>
                  </a:schemeClr>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выставку книг </a:t>
            </a:r>
            <a:r>
              <a:rPr lang="ru-RU" b="1" spc="149" dirty="0" smtClean="0">
                <a:ln w="11430"/>
                <a:solidFill>
                  <a:schemeClr val="tx2">
                    <a:lumMod val="75000"/>
                  </a:schemeClr>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по информатике</a:t>
            </a:r>
            <a:endParaRPr lang="ru-RU" b="1" spc="149" dirty="0">
              <a:ln w="11430"/>
              <a:solidFill>
                <a:schemeClr val="tx2">
                  <a:lumMod val="75000"/>
                </a:schemeClr>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endParaRPr>
          </a:p>
          <a:p>
            <a:pPr algn="ctr"/>
            <a:r>
              <a:rPr lang="ru-RU" b="1" spc="149" dirty="0">
                <a:ln w="11430"/>
                <a:solidFill>
                  <a:schemeClr val="tx2">
                    <a:lumMod val="75000"/>
                  </a:schemeClr>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в читальный зал №2 НТБ им. Н.Г. Четаева </a:t>
            </a:r>
          </a:p>
          <a:p>
            <a:pPr algn="ctr"/>
            <a:r>
              <a:rPr lang="ru-RU" b="1" spc="149" dirty="0">
                <a:ln w="11430"/>
                <a:solidFill>
                  <a:schemeClr val="tx2">
                    <a:lumMod val="75000"/>
                  </a:schemeClr>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по адресу:</a:t>
            </a:r>
          </a:p>
          <a:p>
            <a:pPr algn="ctr"/>
            <a:r>
              <a:rPr lang="ru-RU" b="1" spc="149" dirty="0">
                <a:ln w="11430"/>
                <a:solidFill>
                  <a:schemeClr val="tx2">
                    <a:lumMod val="75000"/>
                  </a:schemeClr>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 ул. К. Маркса, д.31/7(5-е здание КНИТУ-КАИ) ауд. 302а</a:t>
            </a:r>
          </a:p>
        </p:txBody>
      </p:sp>
      <p:pic>
        <p:nvPicPr>
          <p:cNvPr id="1026" name="Picture 2" descr="C:\Users\SAMolchanova.DCKAI\Documents\Мои полученные файлы\L_58C2.tmp.PNG"/>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3544" t="16576" r="3925" b="4894"/>
          <a:stretch/>
        </p:blipFill>
        <p:spPr bwMode="auto">
          <a:xfrm>
            <a:off x="1174322" y="2037725"/>
            <a:ext cx="8482802" cy="549338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444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 y="2223"/>
            <a:ext cx="10683800" cy="1162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ru-RU"/>
          </a:p>
        </p:txBody>
      </p:sp>
      <p:sp>
        <p:nvSpPr>
          <p:cNvPr id="10" name="Прямоугольник 9"/>
          <p:cNvSpPr/>
          <p:nvPr/>
        </p:nvSpPr>
        <p:spPr>
          <a:xfrm>
            <a:off x="-24243" y="7480614"/>
            <a:ext cx="8315560" cy="72000"/>
          </a:xfrm>
          <a:prstGeom prst="rect">
            <a:avLst/>
          </a:prstGeom>
          <a:gradFill>
            <a:gsLst>
              <a:gs pos="0">
                <a:schemeClr val="tx2">
                  <a:lumMod val="75000"/>
                </a:schemeClr>
              </a:gs>
              <a:gs pos="50000">
                <a:schemeClr val="tx2">
                  <a:lumMod val="20000"/>
                  <a:lumOff val="80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ru-RU"/>
          </a:p>
        </p:txBody>
      </p:sp>
      <p:pic>
        <p:nvPicPr>
          <p:cNvPr id="4098"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r="33023" b="18709"/>
          <a:stretch/>
        </p:blipFill>
        <p:spPr bwMode="auto">
          <a:xfrm>
            <a:off x="-32871" y="-104826"/>
            <a:ext cx="10693400" cy="7035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59950" y="-91503"/>
            <a:ext cx="1603375"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ÐÐ°ÑÑÐ¸Ð½ÐºÐ¸ Ð¿Ð¾ Ð·Ð°Ð¿ÑÐ¾ÑÑ ÑÑÐ¾Ð¿ÐºÐ¸ ÐºÐ½Ð¸Ð³ ÐºÐ»Ð¸Ð¿Ð°ÑÑ"/>
          <p:cNvPicPr>
            <a:picLocks noChangeAspect="1" noChangeArrowheads="1"/>
          </p:cNvPicPr>
          <p:nvPr/>
        </p:nvPicPr>
        <p:blipFill rotWithShape="1">
          <a:blip r:embed="rId6">
            <a:extLst>
              <a:ext uri="{BEBA8EAE-BF5A-486C-A8C5-ECC9F3942E4B}">
                <a14:imgProps xmlns:a14="http://schemas.microsoft.com/office/drawing/2010/main">
                  <a14:imgLayer r:embed="rId7">
                    <a14:imgEffect>
                      <a14:artisticTexturizer/>
                    </a14:imgEffect>
                    <a14:imgEffect>
                      <a14:colorTemperature colorTemp="5900"/>
                    </a14:imgEffect>
                  </a14:imgLayer>
                </a14:imgProps>
              </a:ext>
              <a:ext uri="{28A0092B-C50C-407E-A947-70E740481C1C}">
                <a14:useLocalDpi xmlns:a14="http://schemas.microsoft.com/office/drawing/2010/main" val="0"/>
              </a:ext>
            </a:extLst>
          </a:blip>
          <a:srcRect r="49732"/>
          <a:stretch/>
        </p:blipFill>
        <p:spPr bwMode="auto">
          <a:xfrm>
            <a:off x="8010997" y="4426786"/>
            <a:ext cx="2672804" cy="306613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Купить Иопа Николай Иванович «Информатика (для технических специальностей) : учебное пособие»"/>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2124" y="118425"/>
            <a:ext cx="1590933" cy="2340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799942" y="161112"/>
            <a:ext cx="7776864" cy="5693866"/>
          </a:xfrm>
          <a:prstGeom prst="rect">
            <a:avLst/>
          </a:prstGeom>
        </p:spPr>
        <p:txBody>
          <a:bodyPr wrap="square">
            <a:spAutoFit/>
          </a:bodyPr>
          <a:lstStyle/>
          <a:p>
            <a:r>
              <a:rPr lang="ru-RU" sz="1400" b="1" dirty="0" err="1">
                <a:latin typeface="Times New Roman" panose="02020603050405020304" pitchFamily="18" charset="0"/>
                <a:cs typeface="Times New Roman" panose="02020603050405020304" pitchFamily="18" charset="0"/>
              </a:rPr>
              <a:t>Иопа</a:t>
            </a:r>
            <a:r>
              <a:rPr lang="ru-RU" sz="1400" b="1" dirty="0">
                <a:latin typeface="Times New Roman" panose="02020603050405020304" pitchFamily="18" charset="0"/>
                <a:cs typeface="Times New Roman" panose="02020603050405020304" pitchFamily="18" charset="0"/>
              </a:rPr>
              <a:t>, Николай Иванович. </a:t>
            </a:r>
            <a:r>
              <a:rPr lang="ru-RU" sz="1400" dirty="0">
                <a:latin typeface="Times New Roman" panose="02020603050405020304" pitchFamily="18" charset="0"/>
                <a:cs typeface="Times New Roman" panose="02020603050405020304" pitchFamily="18" charset="0"/>
              </a:rPr>
              <a:t>Информатика (для технических специальностей) : учеб. пособие для студ. вузов / Н. И. </a:t>
            </a:r>
            <a:r>
              <a:rPr lang="ru-RU" sz="1400" dirty="0" err="1">
                <a:latin typeface="Times New Roman" panose="02020603050405020304" pitchFamily="18" charset="0"/>
                <a:cs typeface="Times New Roman" panose="02020603050405020304" pitchFamily="18" charset="0"/>
              </a:rPr>
              <a:t>Иопа</a:t>
            </a:r>
            <a:r>
              <a:rPr lang="ru-RU" sz="1400" dirty="0">
                <a:latin typeface="Times New Roman" panose="02020603050405020304" pitchFamily="18" charset="0"/>
                <a:cs typeface="Times New Roman" panose="02020603050405020304" pitchFamily="18" charset="0"/>
              </a:rPr>
              <a:t>. - М. : КНОРУС, 2011. - 472 с. - </a:t>
            </a:r>
            <a:r>
              <a:rPr lang="ru-RU" sz="1400" b="1" dirty="0">
                <a:latin typeface="Times New Roman" panose="02020603050405020304" pitchFamily="18" charset="0"/>
                <a:cs typeface="Times New Roman" panose="02020603050405020304" pitchFamily="18" charset="0"/>
              </a:rPr>
              <a:t>ISBN </a:t>
            </a:r>
            <a:r>
              <a:rPr lang="ru-RU" sz="1400" dirty="0">
                <a:latin typeface="Times New Roman" panose="02020603050405020304" pitchFamily="18" charset="0"/>
                <a:cs typeface="Times New Roman" panose="02020603050405020304" pitchFamily="18" charset="0"/>
              </a:rPr>
              <a:t>978-5-406-00688-7 : 650.00 р., 150.00 р</a:t>
            </a:r>
            <a:r>
              <a:rPr lang="ru-RU" sz="1400" dirty="0" smtClean="0">
                <a:latin typeface="Times New Roman" panose="02020603050405020304" pitchFamily="18" charset="0"/>
                <a:cs typeface="Times New Roman" panose="02020603050405020304" pitchFamily="18" charset="0"/>
              </a:rPr>
              <a:t>.</a:t>
            </a:r>
          </a:p>
          <a:p>
            <a:endParaRPr lang="ru-RU" sz="1400" b="1" dirty="0" smtClean="0">
              <a:latin typeface="Times New Roman" panose="02020603050405020304" pitchFamily="18" charset="0"/>
              <a:cs typeface="Times New Roman" panose="02020603050405020304" pitchFamily="18" charset="0"/>
            </a:endParaRPr>
          </a:p>
          <a:p>
            <a:r>
              <a:rPr lang="ru-RU" sz="1400" b="1" dirty="0" smtClean="0">
                <a:latin typeface="Times New Roman" panose="02020603050405020304" pitchFamily="18" charset="0"/>
                <a:cs typeface="Times New Roman" panose="02020603050405020304" pitchFamily="18" charset="0"/>
              </a:rPr>
              <a:t>Аннотация</a:t>
            </a:r>
            <a:r>
              <a:rPr lang="ru-RU" sz="1400" b="1"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Излагаются основные понятия и определения, составляющие основу индустрии информатики, рассматриваются основные свойства информации, оценка ее количества и качества, задачи и методы обработки с использованием новых технологий, теоретические вопросы, связанные с передачей информации, а также технические средства передачи и их особенности. Пособие включает 16 лабораторных работ, посвященных офисным средствам обработки информации, работе в Интернете, а также представлению и обращению различных видов численных данных на компьютере. В основу пособия положен курс лекций по данной дисциплине, читаемый автором в течение нескольких лет в Рязанском государственном радиотехническом университете для студентов, обучающихся по направлению «Информатика и вычислительная техника». Для студентов вузов дневного и заочного отделений, бакалавров и магистров, обучающихся по направлениям 230100 «Информатика и вычислительная техника», 090100 «Информационная безопасность» и специальности 010503 «Математическое обеспечение и администрирование информационных систем». Может быть полезно студентам других специальностей и пользователям, занимающимся компьютерной обработкой информации. </a:t>
            </a:r>
            <a:br>
              <a:rPr lang="ru-RU" sz="1400" dirty="0">
                <a:latin typeface="Times New Roman" panose="02020603050405020304" pitchFamily="18" charset="0"/>
                <a:cs typeface="Times New Roman" panose="02020603050405020304" pitchFamily="18" charset="0"/>
              </a:rPr>
            </a:br>
            <a:r>
              <a:rPr lang="ru-RU" sz="1400" b="1" dirty="0" smtClean="0">
                <a:latin typeface="Times New Roman" panose="02020603050405020304" pitchFamily="18" charset="0"/>
                <a:cs typeface="Times New Roman" panose="02020603050405020304" pitchFamily="18" charset="0"/>
              </a:rPr>
              <a:t>Имеются экземпляры в отделах:</a:t>
            </a:r>
          </a:p>
          <a:p>
            <a:endParaRPr lang="ru-RU" sz="1400" b="1" dirty="0" smtClean="0">
              <a:latin typeface="Times New Roman" panose="02020603050405020304" pitchFamily="18" charset="0"/>
              <a:cs typeface="Times New Roman" panose="02020603050405020304" pitchFamily="18" charset="0"/>
            </a:endParaRPr>
          </a:p>
          <a:p>
            <a:r>
              <a:rPr lang="ru-RU" sz="1400" dirty="0" err="1" smtClean="0">
                <a:latin typeface="Times New Roman" panose="02020603050405020304" pitchFamily="18" charset="0"/>
                <a:cs typeface="Times New Roman" panose="02020603050405020304" pitchFamily="18" charset="0"/>
              </a:rPr>
              <a:t>Н.Аб</a:t>
            </a:r>
            <a:r>
              <a:rPr lang="ru-RU" sz="1400" dirty="0" smtClean="0">
                <a:latin typeface="Times New Roman" panose="02020603050405020304" pitchFamily="18" charset="0"/>
                <a:cs typeface="Times New Roman" panose="02020603050405020304" pitchFamily="18" charset="0"/>
              </a:rPr>
              <a:t>(1.зд) </a:t>
            </a:r>
            <a:r>
              <a:rPr lang="ru-RU" sz="1400" dirty="0" err="1">
                <a:latin typeface="Times New Roman" panose="02020603050405020304" pitchFamily="18" charset="0"/>
                <a:cs typeface="Times New Roman" panose="02020603050405020304" pitchFamily="18" charset="0"/>
              </a:rPr>
              <a:t>К.Маркса</a:t>
            </a:r>
            <a:r>
              <a:rPr lang="ru-RU" sz="1400" dirty="0">
                <a:latin typeface="Times New Roman" panose="02020603050405020304" pitchFamily="18" charset="0"/>
                <a:cs typeface="Times New Roman" panose="02020603050405020304" pitchFamily="18" charset="0"/>
              </a:rPr>
              <a:t> 10 </a:t>
            </a:r>
            <a:r>
              <a:rPr lang="ru-RU" sz="1400" dirty="0" smtClean="0">
                <a:latin typeface="Times New Roman" panose="02020603050405020304" pitchFamily="18" charset="0"/>
                <a:cs typeface="Times New Roman" panose="02020603050405020304" pitchFamily="18" charset="0"/>
              </a:rPr>
              <a:t>(2)</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ч/з1 (1 </a:t>
            </a:r>
            <a:r>
              <a:rPr lang="ru-RU" sz="1400" dirty="0" err="1">
                <a:latin typeface="Times New Roman" panose="02020603050405020304" pitchFamily="18" charset="0"/>
                <a:cs typeface="Times New Roman" panose="02020603050405020304" pitchFamily="18" charset="0"/>
              </a:rPr>
              <a:t>зд</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К.Маркса</a:t>
            </a:r>
            <a:r>
              <a:rPr lang="ru-RU" sz="1400" dirty="0">
                <a:latin typeface="Times New Roman" panose="02020603050405020304" pitchFamily="18" charset="0"/>
                <a:cs typeface="Times New Roman" panose="02020603050405020304" pitchFamily="18" charset="0"/>
              </a:rPr>
              <a:t> 10 </a:t>
            </a:r>
            <a:r>
              <a:rPr lang="ru-RU" sz="1400" dirty="0" smtClean="0">
                <a:latin typeface="Times New Roman" panose="02020603050405020304" pitchFamily="18" charset="0"/>
                <a:cs typeface="Times New Roman" panose="02020603050405020304" pitchFamily="18" charset="0"/>
              </a:rPr>
              <a:t>(43)</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ч/з2 (5зд), </a:t>
            </a:r>
            <a:r>
              <a:rPr lang="ru-RU" sz="1400" dirty="0" err="1">
                <a:latin typeface="Times New Roman" panose="02020603050405020304" pitchFamily="18" charset="0"/>
                <a:cs typeface="Times New Roman" panose="02020603050405020304" pitchFamily="18" charset="0"/>
              </a:rPr>
              <a:t>К.Маркса</a:t>
            </a:r>
            <a:r>
              <a:rPr lang="ru-RU" sz="1400" dirty="0">
                <a:latin typeface="Times New Roman" panose="02020603050405020304" pitchFamily="18" charset="0"/>
                <a:cs typeface="Times New Roman" panose="02020603050405020304" pitchFamily="18" charset="0"/>
              </a:rPr>
              <a:t> 31/7 </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49 </a:t>
            </a:r>
            <a:r>
              <a:rPr lang="ru-RU" sz="1400" dirty="0" smtClean="0">
                <a:latin typeface="Times New Roman" panose="02020603050405020304" pitchFamily="18" charset="0"/>
                <a:cs typeface="Times New Roman" panose="02020603050405020304" pitchFamily="18" charset="0"/>
              </a:rPr>
              <a:t>)</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ч/з5 (8-е </a:t>
            </a:r>
            <a:r>
              <a:rPr lang="ru-RU" sz="1400" dirty="0" err="1">
                <a:latin typeface="Times New Roman" panose="02020603050405020304" pitchFamily="18" charset="0"/>
                <a:cs typeface="Times New Roman" panose="02020603050405020304" pitchFamily="18" charset="0"/>
              </a:rPr>
              <a:t>зд</a:t>
            </a:r>
            <a:r>
              <a:rPr lang="ru-RU" sz="1400" dirty="0">
                <a:latin typeface="Times New Roman" panose="02020603050405020304" pitchFamily="18" charset="0"/>
                <a:cs typeface="Times New Roman" panose="02020603050405020304" pitchFamily="18" charset="0"/>
              </a:rPr>
              <a:t>), Четаева,18а </a:t>
            </a:r>
            <a:r>
              <a:rPr lang="ru-RU" sz="1400" dirty="0" smtClean="0">
                <a:latin typeface="Times New Roman" panose="02020603050405020304" pitchFamily="18" charset="0"/>
                <a:cs typeface="Times New Roman" panose="02020603050405020304" pitchFamily="18" charset="0"/>
              </a:rPr>
              <a:t>(48)</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ч/з4 (3 </a:t>
            </a:r>
            <a:r>
              <a:rPr lang="ru-RU" sz="1400" dirty="0" err="1">
                <a:latin typeface="Times New Roman" panose="02020603050405020304" pitchFamily="18" charset="0"/>
                <a:cs typeface="Times New Roman" panose="02020603050405020304" pitchFamily="18" charset="0"/>
              </a:rPr>
              <a:t>зд</a:t>
            </a:r>
            <a:r>
              <a:rPr lang="ru-RU" sz="1400" dirty="0">
                <a:latin typeface="Times New Roman" panose="02020603050405020304" pitchFamily="18" charset="0"/>
                <a:cs typeface="Times New Roman" panose="02020603050405020304" pitchFamily="18" charset="0"/>
              </a:rPr>
              <a:t>), Толстого 15 </a:t>
            </a:r>
            <a:r>
              <a:rPr lang="ru-RU" sz="1400" dirty="0" smtClean="0">
                <a:latin typeface="Times New Roman" panose="02020603050405020304" pitchFamily="18" charset="0"/>
                <a:cs typeface="Times New Roman" panose="02020603050405020304" pitchFamily="18" charset="0"/>
              </a:rPr>
              <a:t>(54)</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ч/з5 (8-е </a:t>
            </a:r>
            <a:r>
              <a:rPr lang="ru-RU" sz="1400" dirty="0" err="1">
                <a:latin typeface="Times New Roman" panose="02020603050405020304" pitchFamily="18" charset="0"/>
                <a:cs typeface="Times New Roman" panose="02020603050405020304" pitchFamily="18" charset="0"/>
              </a:rPr>
              <a:t>зд</a:t>
            </a:r>
            <a:r>
              <a:rPr lang="ru-RU" sz="1400" dirty="0">
                <a:latin typeface="Times New Roman" panose="02020603050405020304" pitchFamily="18" charset="0"/>
                <a:cs typeface="Times New Roman" panose="02020603050405020304" pitchFamily="18" charset="0"/>
              </a:rPr>
              <a:t>), Четаева,18а </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(1 </a:t>
            </a:r>
            <a:r>
              <a:rPr lang="ru-RU" sz="1400" dirty="0" err="1" smtClean="0">
                <a:latin typeface="Times New Roman" panose="02020603050405020304" pitchFamily="18" charset="0"/>
                <a:cs typeface="Times New Roman" panose="02020603050405020304" pitchFamily="18" charset="0"/>
              </a:rPr>
              <a:t>экз</a:t>
            </a:r>
            <a:r>
              <a:rPr lang="ru-RU" sz="1400" dirty="0" smtClean="0">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24309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 y="2223"/>
            <a:ext cx="10683800" cy="1162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ru-RU"/>
          </a:p>
        </p:txBody>
      </p:sp>
      <p:sp>
        <p:nvSpPr>
          <p:cNvPr id="10" name="Прямоугольник 9"/>
          <p:cNvSpPr/>
          <p:nvPr/>
        </p:nvSpPr>
        <p:spPr>
          <a:xfrm>
            <a:off x="-24243" y="7480614"/>
            <a:ext cx="8315560" cy="72000"/>
          </a:xfrm>
          <a:prstGeom prst="rect">
            <a:avLst/>
          </a:prstGeom>
          <a:gradFill>
            <a:gsLst>
              <a:gs pos="0">
                <a:schemeClr val="tx2">
                  <a:lumMod val="75000"/>
                </a:schemeClr>
              </a:gs>
              <a:gs pos="50000">
                <a:schemeClr val="tx2">
                  <a:lumMod val="20000"/>
                  <a:lumOff val="80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ru-RU"/>
          </a:p>
        </p:txBody>
      </p:sp>
      <p:pic>
        <p:nvPicPr>
          <p:cNvPr id="4098"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r="33023" b="18709"/>
          <a:stretch/>
        </p:blipFill>
        <p:spPr bwMode="auto">
          <a:xfrm>
            <a:off x="2322364" y="324247"/>
            <a:ext cx="6768752" cy="678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2499" y="-3716"/>
            <a:ext cx="1603375"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ÐÐ°ÑÑÐ¸Ð½ÐºÐ¸ Ð¿Ð¾ Ð·Ð°Ð¿ÑÐ¾ÑÑ ÑÑÐ¾Ð¿ÐºÐ¸ ÐºÐ½Ð¸Ð³ ÐºÐ»Ð¸Ð¿Ð°ÑÑ"/>
          <p:cNvPicPr>
            <a:picLocks noChangeAspect="1" noChangeArrowheads="1"/>
          </p:cNvPicPr>
          <p:nvPr/>
        </p:nvPicPr>
        <p:blipFill rotWithShape="1">
          <a:blip r:embed="rId6">
            <a:extLst>
              <a:ext uri="{BEBA8EAE-BF5A-486C-A8C5-ECC9F3942E4B}">
                <a14:imgProps xmlns:a14="http://schemas.microsoft.com/office/drawing/2010/main">
                  <a14:imgLayer r:embed="rId7">
                    <a14:imgEffect>
                      <a14:artisticTexturizer/>
                    </a14:imgEffect>
                    <a14:imgEffect>
                      <a14:colorTemperature colorTemp="5900"/>
                    </a14:imgEffect>
                  </a14:imgLayer>
                </a14:imgProps>
              </a:ext>
              <a:ext uri="{28A0092B-C50C-407E-A947-70E740481C1C}">
                <a14:useLocalDpi xmlns:a14="http://schemas.microsoft.com/office/drawing/2010/main" val="0"/>
              </a:ext>
            </a:extLst>
          </a:blip>
          <a:srcRect r="49732"/>
          <a:stretch/>
        </p:blipFill>
        <p:spPr bwMode="auto">
          <a:xfrm>
            <a:off x="8010997" y="4426786"/>
            <a:ext cx="2672804" cy="3066138"/>
          </a:xfrm>
          <a:prstGeom prst="rect">
            <a:avLst/>
          </a:prstGeom>
          <a:noFill/>
          <a:extLst>
            <a:ext uri="{909E8E84-426E-40DD-AFC4-6F175D3DCCD1}">
              <a14:hiddenFill xmlns:a14="http://schemas.microsoft.com/office/drawing/2010/main">
                <a:solidFill>
                  <a:srgbClr val="FFFFFF"/>
                </a:solidFill>
              </a14:hiddenFill>
            </a:ext>
          </a:extLst>
        </p:spPr>
      </p:pic>
      <p:sp>
        <p:nvSpPr>
          <p:cNvPr id="2" name="Объект 1"/>
          <p:cNvSpPr>
            <a:spLocks noGrp="1"/>
          </p:cNvSpPr>
          <p:nvPr>
            <p:ph idx="1"/>
          </p:nvPr>
        </p:nvSpPr>
        <p:spPr>
          <a:xfrm>
            <a:off x="2034332" y="280446"/>
            <a:ext cx="7560840" cy="5926076"/>
          </a:xfrm>
        </p:spPr>
        <p:txBody>
          <a:bodyPr>
            <a:noAutofit/>
          </a:bodyPr>
          <a:lstStyle/>
          <a:p>
            <a:pPr marL="0" indent="0">
              <a:buNone/>
            </a:pPr>
            <a:r>
              <a:rPr lang="ru-RU" sz="1400" b="1" dirty="0">
                <a:latin typeface="Times New Roman" panose="02020603050405020304" pitchFamily="18" charset="0"/>
                <a:cs typeface="Times New Roman" panose="02020603050405020304" pitchFamily="18" charset="0"/>
              </a:rPr>
              <a:t>Молчанов, Алексей Юрьевич</a:t>
            </a:r>
            <a:r>
              <a:rPr lang="ru-RU" sz="1400" dirty="0">
                <a:latin typeface="Times New Roman" panose="02020603050405020304" pitchFamily="18" charset="0"/>
                <a:cs typeface="Times New Roman" panose="02020603050405020304" pitchFamily="18" charset="0"/>
              </a:rPr>
              <a:t>. Системное программное обеспечение : учебник для студ. вузов / А. Ю. Молчанов. - 3-е изд. - СПб. : Питер , 2010. - 400 с. - (Учебник для вузов). - </a:t>
            </a:r>
            <a:r>
              <a:rPr lang="ru-RU" sz="1400" b="1" dirty="0">
                <a:latin typeface="Times New Roman" panose="02020603050405020304" pitchFamily="18" charset="0"/>
                <a:cs typeface="Times New Roman" panose="02020603050405020304" pitchFamily="18" charset="0"/>
              </a:rPr>
              <a:t>ISBN </a:t>
            </a:r>
            <a:r>
              <a:rPr lang="ru-RU" sz="1400" dirty="0">
                <a:latin typeface="Times New Roman" panose="02020603050405020304" pitchFamily="18" charset="0"/>
                <a:cs typeface="Times New Roman" panose="02020603050405020304" pitchFamily="18" charset="0"/>
              </a:rPr>
              <a:t>978-5-49807-153-4 : 322.00 </a:t>
            </a:r>
            <a:br>
              <a:rPr lang="ru-RU" sz="1400" dirty="0">
                <a:latin typeface="Times New Roman" panose="02020603050405020304" pitchFamily="18" charset="0"/>
                <a:cs typeface="Times New Roman" panose="02020603050405020304" pitchFamily="18" charset="0"/>
              </a:rPr>
            </a:br>
            <a:r>
              <a:rPr lang="ru-RU" sz="1400" b="1" dirty="0">
                <a:latin typeface="Times New Roman" panose="02020603050405020304" pitchFamily="18" charset="0"/>
                <a:cs typeface="Times New Roman" panose="02020603050405020304" pitchFamily="18" charset="0"/>
              </a:rPr>
              <a:t/>
            </a:r>
            <a:br>
              <a:rPr lang="ru-RU" sz="1400" b="1" dirty="0">
                <a:latin typeface="Times New Roman" panose="02020603050405020304" pitchFamily="18" charset="0"/>
                <a:cs typeface="Times New Roman" panose="02020603050405020304" pitchFamily="18" charset="0"/>
              </a:rPr>
            </a:br>
            <a:r>
              <a:rPr lang="ru-RU" sz="1400" b="1" dirty="0">
                <a:latin typeface="Times New Roman" panose="02020603050405020304" pitchFamily="18" charset="0"/>
                <a:cs typeface="Times New Roman" panose="02020603050405020304" pitchFamily="18" charset="0"/>
              </a:rPr>
              <a:t>Аннотация: </a:t>
            </a:r>
            <a:r>
              <a:rPr lang="ru-RU" sz="1400" dirty="0">
                <a:latin typeface="Times New Roman" panose="02020603050405020304" pitchFamily="18" charset="0"/>
                <a:cs typeface="Times New Roman" panose="02020603050405020304" pitchFamily="18" charset="0"/>
              </a:rPr>
              <a:t>В книге рассматриваются основные теоретические принципы и реализующие их технологии, лежащие в основе современных средств разработки программного обеспечения. В ней содержится вся необходимая информация о трансляторах, компиляторах, интерпретаторах, а также о других составляющих систем программирования, от базовых теоретических сведений до современных технологий разработки распределенных программ. Третье издание полностью отвечает содержанию дисциплины «Системное программное обеспечение» по новой версии стандарта. Автор постарался придать материалу практическую направленность по сравнению с предыдущей редакцией книги. С одной стороны, это позволило сократить теоретические разделы книги, не отклоняясь от требований образовательного стандарта, что, по мнению автора, должно способствовать лучшему усвоению учебного материала, а с другой стороны, книга может оказаться полезной не только студентам, но и специалистам, чья деятельность напрямую связана с созданием средств обработки текстов и структурированных текстовых команд. Допущено Министерством образования и науки Российской Федерации в качестве учебника для студентов высших учебных заведений, обучающихся по специальностям «Вычислительные машины, комплексы, системы и сети» и «Автоматизированные системы обработки информации и управления» направления подготовки дипломированных специалистов «Информатика и вычислительная техника». </a:t>
            </a:r>
            <a:br>
              <a:rPr lang="ru-RU" sz="1400" dirty="0">
                <a:latin typeface="Times New Roman" panose="02020603050405020304" pitchFamily="18" charset="0"/>
                <a:cs typeface="Times New Roman" panose="02020603050405020304" pitchFamily="18" charset="0"/>
              </a:rPr>
            </a:br>
            <a:endParaRPr lang="ru-RU" sz="1400" dirty="0" smtClean="0">
              <a:latin typeface="Times New Roman" panose="02020603050405020304" pitchFamily="18" charset="0"/>
              <a:cs typeface="Times New Roman" panose="02020603050405020304" pitchFamily="18" charset="0"/>
            </a:endParaRPr>
          </a:p>
          <a:p>
            <a:pPr marL="0" indent="0">
              <a:buNone/>
            </a:pPr>
            <a:r>
              <a:rPr lang="ru-RU" sz="1400" b="1" dirty="0" smtClean="0">
                <a:latin typeface="Times New Roman" panose="02020603050405020304" pitchFamily="18" charset="0"/>
                <a:cs typeface="Times New Roman" panose="02020603050405020304" pitchFamily="18" charset="0"/>
              </a:rPr>
              <a:t>Имеются </a:t>
            </a:r>
            <a:r>
              <a:rPr lang="ru-RU" sz="1400" b="1" dirty="0">
                <a:latin typeface="Times New Roman" panose="02020603050405020304" pitchFamily="18" charset="0"/>
                <a:cs typeface="Times New Roman" panose="02020603050405020304" pitchFamily="18" charset="0"/>
              </a:rPr>
              <a:t>экземпляры в отделах: </a:t>
            </a:r>
          </a:p>
          <a:p>
            <a:pPr marL="0" indent="0">
              <a:buNone/>
            </a:pP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err="1">
                <a:latin typeface="Times New Roman" panose="02020603050405020304" pitchFamily="18" charset="0"/>
                <a:cs typeface="Times New Roman" panose="02020603050405020304" pitchFamily="18" charset="0"/>
              </a:rPr>
              <a:t>Н.Аб</a:t>
            </a:r>
            <a:r>
              <a:rPr lang="ru-RU" sz="1400" dirty="0" smtClean="0">
                <a:latin typeface="Times New Roman" panose="02020603050405020304" pitchFamily="18" charset="0"/>
                <a:cs typeface="Times New Roman" panose="02020603050405020304" pitchFamily="18" charset="0"/>
              </a:rPr>
              <a:t>.(1зд),  </a:t>
            </a:r>
            <a:r>
              <a:rPr lang="ru-RU" sz="1400" dirty="0" err="1" smtClean="0">
                <a:latin typeface="Times New Roman" panose="02020603050405020304" pitchFamily="18" charset="0"/>
                <a:cs typeface="Times New Roman" panose="02020603050405020304" pitchFamily="18" charset="0"/>
              </a:rPr>
              <a:t>К.Маркса</a:t>
            </a:r>
            <a:r>
              <a:rPr lang="ru-RU" sz="1400" dirty="0" smtClean="0">
                <a:latin typeface="Times New Roman" panose="02020603050405020304" pitchFamily="18" charset="0"/>
                <a:cs typeface="Times New Roman" panose="02020603050405020304" pitchFamily="18" charset="0"/>
              </a:rPr>
              <a:t> 10 (2)</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ч/з2 (5зд), </a:t>
            </a:r>
            <a:r>
              <a:rPr lang="ru-RU" sz="1400" dirty="0" err="1">
                <a:latin typeface="Times New Roman" panose="02020603050405020304" pitchFamily="18" charset="0"/>
                <a:cs typeface="Times New Roman" panose="02020603050405020304" pitchFamily="18" charset="0"/>
              </a:rPr>
              <a:t>К.Маркса</a:t>
            </a:r>
            <a:r>
              <a:rPr lang="ru-RU" sz="1400" dirty="0">
                <a:latin typeface="Times New Roman" panose="02020603050405020304" pitchFamily="18" charset="0"/>
                <a:cs typeface="Times New Roman" panose="02020603050405020304" pitchFamily="18" charset="0"/>
              </a:rPr>
              <a:t> 31/7 </a:t>
            </a:r>
            <a:r>
              <a:rPr lang="ru-RU" sz="1400" dirty="0" smtClean="0">
                <a:latin typeface="Times New Roman" panose="02020603050405020304" pitchFamily="18" charset="0"/>
                <a:cs typeface="Times New Roman" panose="02020603050405020304" pitchFamily="18" charset="0"/>
              </a:rPr>
              <a:t>(3)</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ч/з3 (7 </a:t>
            </a:r>
            <a:r>
              <a:rPr lang="ru-RU" sz="1400" dirty="0" err="1">
                <a:latin typeface="Times New Roman" panose="02020603050405020304" pitchFamily="18" charset="0"/>
                <a:cs typeface="Times New Roman" panose="02020603050405020304" pitchFamily="18" charset="0"/>
              </a:rPr>
              <a:t>зд</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Б.Красная</a:t>
            </a:r>
            <a:r>
              <a:rPr lang="ru-RU" sz="1400" dirty="0">
                <a:latin typeface="Times New Roman" panose="02020603050405020304" pitchFamily="18" charset="0"/>
                <a:cs typeface="Times New Roman" panose="02020603050405020304" pitchFamily="18" charset="0"/>
              </a:rPr>
              <a:t> 55 </a:t>
            </a:r>
            <a:r>
              <a:rPr lang="ru-RU" sz="1400" dirty="0" smtClean="0">
                <a:latin typeface="Times New Roman" panose="02020603050405020304" pitchFamily="18" charset="0"/>
                <a:cs typeface="Times New Roman" panose="02020603050405020304" pitchFamily="18" charset="0"/>
              </a:rPr>
              <a:t>(12)</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ч/з4 (3 </a:t>
            </a:r>
            <a:r>
              <a:rPr lang="ru-RU" sz="1400" dirty="0" err="1">
                <a:latin typeface="Times New Roman" panose="02020603050405020304" pitchFamily="18" charset="0"/>
                <a:cs typeface="Times New Roman" panose="02020603050405020304" pitchFamily="18" charset="0"/>
              </a:rPr>
              <a:t>зд</a:t>
            </a:r>
            <a:r>
              <a:rPr lang="ru-RU" sz="1400" dirty="0">
                <a:latin typeface="Times New Roman" panose="02020603050405020304" pitchFamily="18" charset="0"/>
                <a:cs typeface="Times New Roman" panose="02020603050405020304" pitchFamily="18" charset="0"/>
              </a:rPr>
              <a:t>), Толстого 15 </a:t>
            </a:r>
            <a:r>
              <a:rPr lang="ru-RU" sz="1400" dirty="0" smtClean="0">
                <a:latin typeface="Times New Roman" panose="02020603050405020304" pitchFamily="18" charset="0"/>
                <a:cs typeface="Times New Roman" panose="02020603050405020304" pitchFamily="18" charset="0"/>
              </a:rPr>
              <a:t>(3)</a:t>
            </a:r>
            <a:endParaRPr lang="ru-RU" sz="1400" dirty="0">
              <a:latin typeface="Times New Roman" panose="02020603050405020304" pitchFamily="18" charset="0"/>
              <a:cs typeface="Times New Roman" panose="02020603050405020304" pitchFamily="18" charset="0"/>
            </a:endParaRPr>
          </a:p>
        </p:txBody>
      </p:sp>
      <p:pic>
        <p:nvPicPr>
          <p:cNvPr id="2050" name="Picture 2" descr="Системное программное обеспечение: Учебник для вузов. 3-е изд."/>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2124" y="324247"/>
            <a:ext cx="1744556" cy="24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097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 y="2223"/>
            <a:ext cx="10683800" cy="1162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ru-RU"/>
          </a:p>
        </p:txBody>
      </p:sp>
      <p:sp>
        <p:nvSpPr>
          <p:cNvPr id="10" name="Прямоугольник 9"/>
          <p:cNvSpPr/>
          <p:nvPr/>
        </p:nvSpPr>
        <p:spPr>
          <a:xfrm>
            <a:off x="-24243" y="7480614"/>
            <a:ext cx="8315560" cy="72000"/>
          </a:xfrm>
          <a:prstGeom prst="rect">
            <a:avLst/>
          </a:prstGeom>
          <a:gradFill>
            <a:gsLst>
              <a:gs pos="0">
                <a:schemeClr val="tx2">
                  <a:lumMod val="75000"/>
                </a:schemeClr>
              </a:gs>
              <a:gs pos="50000">
                <a:schemeClr val="tx2">
                  <a:lumMod val="20000"/>
                  <a:lumOff val="80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ru-RU"/>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9950" y="-91503"/>
            <a:ext cx="1603375"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ÐÐ°ÑÑÐ¸Ð½ÐºÐ¸ Ð¿Ð¾ Ð·Ð°Ð¿ÑÐ¾ÑÑ ÑÑÐ¾Ð¿ÐºÐ¸ ÐºÐ½Ð¸Ð³ ÐºÐ»Ð¸Ð¿Ð°ÑÑ"/>
          <p:cNvPicPr>
            <a:picLocks noChangeAspect="1" noChangeArrowheads="1"/>
          </p:cNvPicPr>
          <p:nvPr/>
        </p:nvPicPr>
        <p:blipFill rotWithShape="1">
          <a:blip r:embed="rId4">
            <a:extLst>
              <a:ext uri="{BEBA8EAE-BF5A-486C-A8C5-ECC9F3942E4B}">
                <a14:imgProps xmlns:a14="http://schemas.microsoft.com/office/drawing/2010/main">
                  <a14:imgLayer r:embed="rId5">
                    <a14:imgEffect>
                      <a14:artisticTexturizer/>
                    </a14:imgEffect>
                    <a14:imgEffect>
                      <a14:colorTemperature colorTemp="5900"/>
                    </a14:imgEffect>
                  </a14:imgLayer>
                </a14:imgProps>
              </a:ext>
              <a:ext uri="{28A0092B-C50C-407E-A947-70E740481C1C}">
                <a14:useLocalDpi xmlns:a14="http://schemas.microsoft.com/office/drawing/2010/main" val="0"/>
              </a:ext>
            </a:extLst>
          </a:blip>
          <a:srcRect r="49732"/>
          <a:stretch/>
        </p:blipFill>
        <p:spPr bwMode="auto">
          <a:xfrm>
            <a:off x="8010997" y="4426786"/>
            <a:ext cx="2672804" cy="306613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Grp="1" noChangeAspect="1" noChangeArrowheads="1"/>
          </p:cNvPicPr>
          <p:nvPr>
            <p:ph idx="1"/>
          </p:nvPr>
        </p:nvPicPr>
        <p:blipFill rotWithShape="1">
          <a:blip r:embed="rId6">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rcRect r="33023" b="18709"/>
          <a:stretch/>
        </p:blipFill>
        <p:spPr bwMode="auto">
          <a:xfrm>
            <a:off x="2466380" y="1332359"/>
            <a:ext cx="7567342" cy="5746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s://ozon-st.cdn.ngenix.net/multimedia/10032560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8148" y="379213"/>
            <a:ext cx="1605174" cy="244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2106340" y="372107"/>
            <a:ext cx="6696744"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err="1" smtClean="0">
                <a:ln>
                  <a:noFill/>
                </a:ln>
                <a:effectLst/>
                <a:latin typeface="Times New Roman" panose="02020603050405020304" pitchFamily="18" charset="0"/>
                <a:cs typeface="Times New Roman" panose="02020603050405020304" pitchFamily="18" charset="0"/>
              </a:rPr>
              <a:t>Елович</a:t>
            </a:r>
            <a:r>
              <a:rPr kumimoji="0" lang="ru-RU" altLang="ru-RU" sz="1400" b="1" i="0" u="none" strike="noStrike" cap="none" normalizeH="0" baseline="0" dirty="0" smtClean="0">
                <a:ln>
                  <a:noFill/>
                </a:ln>
                <a:effectLst/>
                <a:latin typeface="Times New Roman" panose="02020603050405020304" pitchFamily="18" charset="0"/>
                <a:cs typeface="Times New Roman" panose="02020603050405020304" pitchFamily="18" charset="0"/>
              </a:rPr>
              <a:t>, Ирина Владимировна</a:t>
            </a:r>
            <a:r>
              <a:rPr kumimoji="0" lang="ru-RU" altLang="ru-RU" sz="1400" b="0" i="0" u="none" strike="noStrike" cap="none" normalizeH="0" baseline="0" dirty="0" smtClean="0">
                <a:ln>
                  <a:noFill/>
                </a:ln>
                <a:effectLst/>
                <a:latin typeface="Times New Roman" panose="02020603050405020304" pitchFamily="18" charset="0"/>
                <a:cs typeface="Times New Roman" panose="02020603050405020304" pitchFamily="18" charset="0"/>
              </a:rPr>
              <a:t>. Информатика : учебник для студ. вузов / И. В. </a:t>
            </a:r>
            <a:r>
              <a:rPr kumimoji="0" lang="ru-RU" altLang="ru-RU" sz="1400" b="0" i="0" u="none" strike="noStrike" cap="none" normalizeH="0" baseline="0" dirty="0" err="1" smtClean="0">
                <a:ln>
                  <a:noFill/>
                </a:ln>
                <a:effectLst/>
                <a:latin typeface="Times New Roman" panose="02020603050405020304" pitchFamily="18" charset="0"/>
                <a:cs typeface="Times New Roman" panose="02020603050405020304" pitchFamily="18" charset="0"/>
              </a:rPr>
              <a:t>Елович</a:t>
            </a:r>
            <a:r>
              <a:rPr kumimoji="0" lang="ru-RU" altLang="ru-RU" sz="1400" b="0" i="0" u="none" strike="noStrike" cap="none" normalizeH="0" baseline="0" dirty="0" smtClean="0">
                <a:ln>
                  <a:noFill/>
                </a:ln>
                <a:effectLst/>
                <a:latin typeface="Times New Roman" panose="02020603050405020304" pitchFamily="18" charset="0"/>
                <a:cs typeface="Times New Roman" panose="02020603050405020304" pitchFamily="18" charset="0"/>
              </a:rPr>
              <a:t>, И. В. </a:t>
            </a:r>
            <a:r>
              <a:rPr kumimoji="0" lang="ru-RU" altLang="ru-RU" sz="1400" b="0" i="0" u="none" strike="noStrike" cap="none" normalizeH="0" baseline="0" dirty="0" err="1" smtClean="0">
                <a:ln>
                  <a:noFill/>
                </a:ln>
                <a:effectLst/>
                <a:latin typeface="Times New Roman" panose="02020603050405020304" pitchFamily="18" charset="0"/>
                <a:cs typeface="Times New Roman" panose="02020603050405020304" pitchFamily="18" charset="0"/>
              </a:rPr>
              <a:t>Кулибаба</a:t>
            </a:r>
            <a:r>
              <a:rPr kumimoji="0" lang="ru-RU" altLang="ru-RU" sz="1400" b="0" i="0" u="none" strike="noStrike" cap="none" normalizeH="0" baseline="0" dirty="0" smtClean="0">
                <a:ln>
                  <a:noFill/>
                </a:ln>
                <a:effectLst/>
                <a:latin typeface="Times New Roman" panose="02020603050405020304" pitchFamily="18" charset="0"/>
                <a:cs typeface="Times New Roman" panose="02020603050405020304" pitchFamily="18" charset="0"/>
              </a:rPr>
              <a:t> ; под ред. Г. Г. </a:t>
            </a:r>
            <a:r>
              <a:rPr kumimoji="0" lang="ru-RU" altLang="ru-RU" sz="1400" b="0" i="0" u="none" strike="noStrike" cap="none" normalizeH="0" baseline="0" dirty="0" err="1" smtClean="0">
                <a:ln>
                  <a:noFill/>
                </a:ln>
                <a:effectLst/>
                <a:latin typeface="Times New Roman" panose="02020603050405020304" pitchFamily="18" charset="0"/>
                <a:cs typeface="Times New Roman" panose="02020603050405020304" pitchFamily="18" charset="0"/>
              </a:rPr>
              <a:t>Раннева</a:t>
            </a:r>
            <a:r>
              <a:rPr kumimoji="0" lang="ru-RU" altLang="ru-RU" sz="1400" b="0" i="0" u="none" strike="noStrike" cap="none" normalizeH="0" baseline="0" dirty="0" smtClean="0">
                <a:ln>
                  <a:noFill/>
                </a:ln>
                <a:effectLst/>
                <a:latin typeface="Times New Roman" panose="02020603050405020304" pitchFamily="18" charset="0"/>
                <a:cs typeface="Times New Roman" panose="02020603050405020304" pitchFamily="18" charset="0"/>
              </a:rPr>
              <a:t>. - М. : Академия, 2011. - 400 с. - (Высшее профессиональное образование) (</a:t>
            </a:r>
            <a:r>
              <a:rPr kumimoji="0" lang="ru-RU" altLang="ru-RU" sz="1400" b="0" i="0" u="none" strike="noStrike" cap="none" normalizeH="0" baseline="0" dirty="0" err="1" smtClean="0">
                <a:ln>
                  <a:noFill/>
                </a:ln>
                <a:effectLst/>
                <a:latin typeface="Times New Roman" panose="02020603050405020304" pitchFamily="18" charset="0"/>
                <a:cs typeface="Times New Roman" panose="02020603050405020304" pitchFamily="18" charset="0"/>
              </a:rPr>
              <a:t>Бакалавриат</a:t>
            </a:r>
            <a:r>
              <a:rPr kumimoji="0" lang="ru-RU" altLang="ru-RU" sz="1400" b="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altLang="ru-RU"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ISBN </a:t>
            </a:r>
            <a:r>
              <a:rPr kumimoji="0" lang="ru-RU" alt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978-5-7695-7975-2 : 526.90 р.</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Прямоугольник 6"/>
          <p:cNvSpPr/>
          <p:nvPr/>
        </p:nvSpPr>
        <p:spPr>
          <a:xfrm>
            <a:off x="2538388" y="1332359"/>
            <a:ext cx="6120680" cy="3539430"/>
          </a:xfrm>
          <a:prstGeom prst="rect">
            <a:avLst/>
          </a:prstGeom>
        </p:spPr>
        <p:txBody>
          <a:bodyPr wrap="square">
            <a:spAutoFit/>
          </a:bodyPr>
          <a:lstStyle/>
          <a:p>
            <a:r>
              <a:rPr lang="ru-RU" sz="1400" b="1" dirty="0">
                <a:latin typeface="Times New Roman" panose="02020603050405020304" pitchFamily="18" charset="0"/>
                <a:cs typeface="Times New Roman" panose="02020603050405020304" pitchFamily="18" charset="0"/>
              </a:rPr>
              <a:t>Аннотация</a:t>
            </a:r>
            <a:r>
              <a:rPr lang="ru-RU" sz="1400" dirty="0">
                <a:latin typeface="Times New Roman" panose="02020603050405020304" pitchFamily="18" charset="0"/>
                <a:cs typeface="Times New Roman" panose="02020603050405020304" pitchFamily="18" charset="0"/>
              </a:rPr>
              <a:t>: Рассмотрены основные категории аппаратных и программных средств вычислительной техники. Указаны базовые принципы построения архитектур вычислительных систем. Приведены эффективные методы работы с распространенными программными продуктами. Описаны основные средства, приемы и методы программирования. Рассматриваются современные программные продукты, такие как </a:t>
            </a:r>
            <a:r>
              <a:rPr lang="ru-RU" sz="1400" dirty="0" err="1">
                <a:latin typeface="Times New Roman" panose="02020603050405020304" pitchFamily="18" charset="0"/>
                <a:cs typeface="Times New Roman" panose="02020603050405020304" pitchFamily="18" charset="0"/>
              </a:rPr>
              <a:t>LabVIEW</a:t>
            </a:r>
            <a:r>
              <a:rPr lang="ru-RU" sz="1400" dirty="0">
                <a:latin typeface="Times New Roman" panose="02020603050405020304" pitchFamily="18" charset="0"/>
                <a:cs typeface="Times New Roman" panose="02020603050405020304" pitchFamily="18" charset="0"/>
              </a:rPr>
              <a:t>, MATLAB, </a:t>
            </a:r>
            <a:r>
              <a:rPr lang="ru-RU" sz="1400" dirty="0" err="1">
                <a:latin typeface="Times New Roman" panose="02020603050405020304" pitchFamily="18" charset="0"/>
                <a:cs typeface="Times New Roman" panose="02020603050405020304" pitchFamily="18" charset="0"/>
              </a:rPr>
              <a:t>Mathcad</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Multimedia</a:t>
            </a:r>
            <a:r>
              <a:rPr lang="ru-RU" sz="1400" dirty="0">
                <a:latin typeface="Times New Roman" panose="02020603050405020304" pitchFamily="18" charset="0"/>
                <a:cs typeface="Times New Roman" panose="02020603050405020304" pitchFamily="18" charset="0"/>
              </a:rPr>
              <a:t> и др. Для студентов учреждений высшего профессионального образования. </a:t>
            </a:r>
            <a:endParaRPr lang="ru-RU" sz="1400" dirty="0" smtClean="0">
              <a:latin typeface="Times New Roman" panose="02020603050405020304" pitchFamily="18" charset="0"/>
              <a:cs typeface="Times New Roman" panose="02020603050405020304" pitchFamily="18" charset="0"/>
            </a:endParaRPr>
          </a:p>
          <a:p>
            <a:r>
              <a:rPr lang="ru-RU" sz="1400" b="1" dirty="0" smtClean="0">
                <a:latin typeface="Times New Roman" panose="02020603050405020304" pitchFamily="18" charset="0"/>
                <a:cs typeface="Times New Roman" panose="02020603050405020304" pitchFamily="18" charset="0"/>
              </a:rPr>
              <a:t>Имеются экземпляры в отделах:</a:t>
            </a:r>
          </a:p>
          <a:p>
            <a:endParaRPr lang="ru-RU" sz="1400" b="1" dirty="0" smtClean="0">
              <a:latin typeface="Times New Roman" panose="02020603050405020304" pitchFamily="18" charset="0"/>
              <a:cs typeface="Times New Roman" panose="02020603050405020304" pitchFamily="18" charset="0"/>
            </a:endParaRPr>
          </a:p>
          <a:p>
            <a:r>
              <a:rPr lang="ru-RU" sz="1400" dirty="0" err="1">
                <a:latin typeface="Times New Roman" panose="02020603050405020304" pitchFamily="18" charset="0"/>
                <a:cs typeface="Times New Roman" panose="02020603050405020304" pitchFamily="18" charset="0"/>
              </a:rPr>
              <a:t>Н.Аб</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(1зд) ,К.Маркса10 (2)</a:t>
            </a:r>
            <a:r>
              <a:rPr lang="ru-RU" sz="1400" b="1" dirty="0">
                <a:latin typeface="Times New Roman" panose="02020603050405020304" pitchFamily="18" charset="0"/>
                <a:cs typeface="Times New Roman" panose="02020603050405020304" pitchFamily="18" charset="0"/>
              </a:rPr>
              <a:t/>
            </a:r>
            <a:br>
              <a:rPr lang="ru-RU" sz="1400" b="1"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ч/з1 (1 </a:t>
            </a:r>
            <a:r>
              <a:rPr lang="ru-RU" sz="1400" dirty="0" err="1">
                <a:latin typeface="Times New Roman" panose="02020603050405020304" pitchFamily="18" charset="0"/>
                <a:cs typeface="Times New Roman" panose="02020603050405020304" pitchFamily="18" charset="0"/>
              </a:rPr>
              <a:t>зд</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К.Маркса</a:t>
            </a:r>
            <a:r>
              <a:rPr lang="ru-RU" sz="1400" dirty="0">
                <a:latin typeface="Times New Roman" panose="02020603050405020304" pitchFamily="18" charset="0"/>
                <a:cs typeface="Times New Roman" panose="02020603050405020304" pitchFamily="18" charset="0"/>
              </a:rPr>
              <a:t> 10 </a:t>
            </a:r>
            <a:r>
              <a:rPr lang="ru-RU" sz="1400" dirty="0" smtClean="0">
                <a:latin typeface="Times New Roman" panose="02020603050405020304" pitchFamily="18" charset="0"/>
                <a:cs typeface="Times New Roman" panose="02020603050405020304" pitchFamily="18" charset="0"/>
              </a:rPr>
              <a:t>(7 )</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ч/з2 (5зд), </a:t>
            </a:r>
            <a:r>
              <a:rPr lang="ru-RU" sz="1400" dirty="0" err="1">
                <a:latin typeface="Times New Roman" panose="02020603050405020304" pitchFamily="18" charset="0"/>
                <a:cs typeface="Times New Roman" panose="02020603050405020304" pitchFamily="18" charset="0"/>
              </a:rPr>
              <a:t>К.Маркса</a:t>
            </a:r>
            <a:r>
              <a:rPr lang="ru-RU" sz="1400" dirty="0">
                <a:latin typeface="Times New Roman" panose="02020603050405020304" pitchFamily="18" charset="0"/>
                <a:cs typeface="Times New Roman" panose="02020603050405020304" pitchFamily="18" charset="0"/>
              </a:rPr>
              <a:t> 31/7 </a:t>
            </a:r>
            <a:r>
              <a:rPr lang="ru-RU" sz="1400" dirty="0" smtClean="0">
                <a:latin typeface="Times New Roman" panose="02020603050405020304" pitchFamily="18" charset="0"/>
                <a:cs typeface="Times New Roman" panose="02020603050405020304" pitchFamily="18" charset="0"/>
              </a:rPr>
              <a:t>(2 )</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ч/з3 (7 </a:t>
            </a:r>
            <a:r>
              <a:rPr lang="ru-RU" sz="1400" dirty="0" err="1">
                <a:latin typeface="Times New Roman" panose="02020603050405020304" pitchFamily="18" charset="0"/>
                <a:cs typeface="Times New Roman" panose="02020603050405020304" pitchFamily="18" charset="0"/>
              </a:rPr>
              <a:t>зд</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Б.Красная</a:t>
            </a:r>
            <a:r>
              <a:rPr lang="ru-RU" sz="1400" dirty="0">
                <a:latin typeface="Times New Roman" panose="02020603050405020304" pitchFamily="18" charset="0"/>
                <a:cs typeface="Times New Roman" panose="02020603050405020304" pitchFamily="18" charset="0"/>
              </a:rPr>
              <a:t> 55 </a:t>
            </a:r>
            <a:r>
              <a:rPr lang="ru-RU" sz="1400" dirty="0" smtClean="0">
                <a:latin typeface="Times New Roman" panose="02020603050405020304" pitchFamily="18" charset="0"/>
                <a:cs typeface="Times New Roman" panose="02020603050405020304" pitchFamily="18" charset="0"/>
              </a:rPr>
              <a:t>(15) </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ч/з4 (3 </a:t>
            </a:r>
            <a:r>
              <a:rPr lang="ru-RU" sz="1400" dirty="0" err="1">
                <a:latin typeface="Times New Roman" panose="02020603050405020304" pitchFamily="18" charset="0"/>
                <a:cs typeface="Times New Roman" panose="02020603050405020304" pitchFamily="18" charset="0"/>
              </a:rPr>
              <a:t>зд</a:t>
            </a:r>
            <a:r>
              <a:rPr lang="ru-RU" sz="1400" dirty="0">
                <a:latin typeface="Times New Roman" panose="02020603050405020304" pitchFamily="18" charset="0"/>
                <a:cs typeface="Times New Roman" panose="02020603050405020304" pitchFamily="18" charset="0"/>
              </a:rPr>
              <a:t>), Толстого 15 </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(2 )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ч/з5 (8-е </a:t>
            </a:r>
            <a:r>
              <a:rPr lang="ru-RU" sz="1400" dirty="0" err="1">
                <a:latin typeface="Times New Roman" panose="02020603050405020304" pitchFamily="18" charset="0"/>
                <a:cs typeface="Times New Roman" panose="02020603050405020304" pitchFamily="18" charset="0"/>
              </a:rPr>
              <a:t>зд</a:t>
            </a:r>
            <a:r>
              <a:rPr lang="ru-RU" sz="1400" dirty="0">
                <a:latin typeface="Times New Roman" panose="02020603050405020304" pitchFamily="18" charset="0"/>
                <a:cs typeface="Times New Roman" panose="02020603050405020304" pitchFamily="18" charset="0"/>
              </a:rPr>
              <a:t>), Четаева,18а </a:t>
            </a:r>
            <a:r>
              <a:rPr lang="ru-RU" sz="1400" dirty="0" smtClean="0">
                <a:latin typeface="Times New Roman" panose="02020603050405020304" pitchFamily="18" charset="0"/>
                <a:cs typeface="Times New Roman" panose="02020603050405020304" pitchFamily="18" charset="0"/>
              </a:rPr>
              <a:t>(2)</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38697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 y="2223"/>
            <a:ext cx="10683800" cy="1162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ru-RU"/>
          </a:p>
        </p:txBody>
      </p:sp>
      <p:sp>
        <p:nvSpPr>
          <p:cNvPr id="10" name="Прямоугольник 9"/>
          <p:cNvSpPr/>
          <p:nvPr/>
        </p:nvSpPr>
        <p:spPr>
          <a:xfrm>
            <a:off x="-24243" y="7480614"/>
            <a:ext cx="8315560" cy="72000"/>
          </a:xfrm>
          <a:prstGeom prst="rect">
            <a:avLst/>
          </a:prstGeom>
          <a:gradFill>
            <a:gsLst>
              <a:gs pos="0">
                <a:schemeClr val="tx2">
                  <a:lumMod val="75000"/>
                </a:schemeClr>
              </a:gs>
              <a:gs pos="50000">
                <a:schemeClr val="tx2">
                  <a:lumMod val="20000"/>
                  <a:lumOff val="80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ru-RU"/>
          </a:p>
        </p:txBody>
      </p:sp>
      <p:pic>
        <p:nvPicPr>
          <p:cNvPr id="4098"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r="33023" b="18709"/>
          <a:stretch/>
        </p:blipFill>
        <p:spPr bwMode="auto">
          <a:xfrm flipH="1">
            <a:off x="10315251" y="1399622"/>
            <a:ext cx="6758337" cy="5045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59950" y="-91503"/>
            <a:ext cx="1603375"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ÐÐ°ÑÑÐ¸Ð½ÐºÐ¸ Ð¿Ð¾ Ð·Ð°Ð¿ÑÐ¾ÑÑ ÑÑÐ¾Ð¿ÐºÐ¸ ÐºÐ½Ð¸Ð³ ÐºÐ»Ð¸Ð¿Ð°ÑÑ"/>
          <p:cNvPicPr>
            <a:picLocks noChangeAspect="1" noChangeArrowheads="1"/>
          </p:cNvPicPr>
          <p:nvPr/>
        </p:nvPicPr>
        <p:blipFill rotWithShape="1">
          <a:blip r:embed="rId6">
            <a:extLst>
              <a:ext uri="{BEBA8EAE-BF5A-486C-A8C5-ECC9F3942E4B}">
                <a14:imgProps xmlns:a14="http://schemas.microsoft.com/office/drawing/2010/main">
                  <a14:imgLayer r:embed="rId7">
                    <a14:imgEffect>
                      <a14:artisticTexturizer/>
                    </a14:imgEffect>
                    <a14:imgEffect>
                      <a14:colorTemperature colorTemp="5900"/>
                    </a14:imgEffect>
                  </a14:imgLayer>
                </a14:imgProps>
              </a:ext>
              <a:ext uri="{28A0092B-C50C-407E-A947-70E740481C1C}">
                <a14:useLocalDpi xmlns:a14="http://schemas.microsoft.com/office/drawing/2010/main" val="0"/>
              </a:ext>
            </a:extLst>
          </a:blip>
          <a:srcRect r="49732"/>
          <a:stretch/>
        </p:blipFill>
        <p:spPr bwMode="auto">
          <a:xfrm>
            <a:off x="8010997" y="4426786"/>
            <a:ext cx="2672804" cy="306613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s://img-gorod.ru/web/221/2216868/jpg/2216868_detail.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7559" y="486402"/>
            <a:ext cx="1556214" cy="24480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818308" y="452115"/>
            <a:ext cx="7416824" cy="954107"/>
          </a:xfrm>
          <a:prstGeom prst="rect">
            <a:avLst/>
          </a:prstGeom>
        </p:spPr>
        <p:txBody>
          <a:bodyPr wrap="square">
            <a:spAutoFit/>
          </a:bodyPr>
          <a:lstStyle/>
          <a:p>
            <a:r>
              <a:rPr lang="ru-RU" sz="1400" b="1" dirty="0" err="1">
                <a:latin typeface="Times New Roman" panose="02020603050405020304" pitchFamily="18" charset="0"/>
                <a:cs typeface="Times New Roman" panose="02020603050405020304" pitchFamily="18" charset="0"/>
              </a:rPr>
              <a:t>Боженюк</a:t>
            </a:r>
            <a:r>
              <a:rPr lang="ru-RU" sz="1400" b="1" dirty="0">
                <a:latin typeface="Times New Roman" panose="02020603050405020304" pitchFamily="18" charset="0"/>
                <a:cs typeface="Times New Roman" panose="02020603050405020304" pitchFamily="18" charset="0"/>
              </a:rPr>
              <a:t>, Александр Витальевич. </a:t>
            </a:r>
          </a:p>
          <a:p>
            <a:r>
              <a:rPr lang="ru-RU" sz="1400" dirty="0">
                <a:latin typeface="Times New Roman" panose="02020603050405020304" pitchFamily="18" charset="0"/>
                <a:cs typeface="Times New Roman" panose="02020603050405020304" pitchFamily="18" charset="0"/>
              </a:rPr>
              <a:t>Интеллектуальные интернет-технологии : учебник для студ. вузов / А. В. </a:t>
            </a:r>
            <a:r>
              <a:rPr lang="ru-RU" sz="1400" dirty="0" err="1">
                <a:latin typeface="Times New Roman" panose="02020603050405020304" pitchFamily="18" charset="0"/>
                <a:cs typeface="Times New Roman" panose="02020603050405020304" pitchFamily="18" charset="0"/>
              </a:rPr>
              <a:t>Боженюк</a:t>
            </a:r>
            <a:r>
              <a:rPr lang="ru-RU" sz="1400" dirty="0">
                <a:latin typeface="Times New Roman" panose="02020603050405020304" pitchFamily="18" charset="0"/>
                <a:cs typeface="Times New Roman" panose="02020603050405020304" pitchFamily="18" charset="0"/>
              </a:rPr>
              <a:t>, Э. М. Котов, А. А. Целых. - Ростов н/Д : Феникс, 2009. - 381 с. - (Высшее образование). - ISBN 978-5-222-15978-1 : 259.20 р.</a:t>
            </a:r>
          </a:p>
        </p:txBody>
      </p:sp>
      <p:sp>
        <p:nvSpPr>
          <p:cNvPr id="7" name="Прямоугольник 6"/>
          <p:cNvSpPr/>
          <p:nvPr/>
        </p:nvSpPr>
        <p:spPr>
          <a:xfrm>
            <a:off x="1818308" y="1548384"/>
            <a:ext cx="7555470" cy="3970318"/>
          </a:xfrm>
          <a:prstGeom prst="rect">
            <a:avLst/>
          </a:prstGeom>
        </p:spPr>
        <p:txBody>
          <a:bodyPr wrap="square">
            <a:spAutoFit/>
          </a:bodyPr>
          <a:lstStyle/>
          <a:p>
            <a:r>
              <a:rPr lang="ru-RU" sz="1400" b="1" dirty="0">
                <a:latin typeface="Times New Roman" panose="02020603050405020304" pitchFamily="18" charset="0"/>
                <a:cs typeface="Times New Roman" panose="02020603050405020304" pitchFamily="18" charset="0"/>
              </a:rPr>
              <a:t>Аннотация</a:t>
            </a:r>
            <a:r>
              <a:rPr lang="ru-RU" sz="1400" b="1"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В учебнике даны понятия и основы интеллектуальных интернет-технологий. Рассмотрены архитектурные особенности организации и функционирования современных интеллектуальных интернет-систем. Изложены вопросы информационного и программного обеспечения интеллектуальных интернет-систем. Учебник содержит систематизированную и актуальную информацию с учетом последних научных данных, полученных отечественными и зарубежными исследователями. Учебник построен на основе современных методических концепций, содержит примеры, практические рекомендации, контрольные вопросы и задания. Для студентов высших учебных заведений, обучающихся по специальности 080801 «Прикладная информатика (в экономике)».</a:t>
            </a:r>
            <a:r>
              <a:rPr lang="ru-RU" b="1" dirty="0"/>
              <a:t/>
            </a:r>
            <a:br>
              <a:rPr lang="ru-RU" b="1" dirty="0"/>
            </a:br>
            <a:endParaRPr lang="ru-RU" b="1" dirty="0" smtClean="0"/>
          </a:p>
          <a:p>
            <a:r>
              <a:rPr lang="ru-RU" sz="1400" b="1" dirty="0" smtClean="0">
                <a:latin typeface="Times New Roman" panose="02020603050405020304" pitchFamily="18" charset="0"/>
                <a:cs typeface="Times New Roman" panose="02020603050405020304" pitchFamily="18" charset="0"/>
              </a:rPr>
              <a:t>Имеются </a:t>
            </a:r>
            <a:r>
              <a:rPr lang="ru-RU" sz="1400" b="1" dirty="0">
                <a:latin typeface="Times New Roman" panose="02020603050405020304" pitchFamily="18" charset="0"/>
                <a:cs typeface="Times New Roman" panose="02020603050405020304" pitchFamily="18" charset="0"/>
              </a:rPr>
              <a:t>экземпляры в отделах: </a:t>
            </a:r>
            <a:endParaRPr lang="ru-RU" sz="1400" b="1" dirty="0" smtClean="0">
              <a:latin typeface="Times New Roman" panose="02020603050405020304" pitchFamily="18" charset="0"/>
              <a:cs typeface="Times New Roman" panose="02020603050405020304" pitchFamily="18" charset="0"/>
            </a:endParaRPr>
          </a:p>
          <a:p>
            <a:r>
              <a:rPr lang="ru-RU" dirty="0"/>
              <a:t/>
            </a:r>
            <a:br>
              <a:rPr lang="ru-RU" dirty="0"/>
            </a:br>
            <a:r>
              <a:rPr lang="ru-RU" sz="1400" dirty="0" err="1" smtClean="0">
                <a:latin typeface="Times New Roman" panose="02020603050405020304" pitchFamily="18" charset="0"/>
                <a:cs typeface="Times New Roman" panose="02020603050405020304" pitchFamily="18" charset="0"/>
              </a:rPr>
              <a:t>Н.Аб</a:t>
            </a:r>
            <a:r>
              <a:rPr lang="ru-RU" sz="1400" dirty="0" smtClean="0">
                <a:latin typeface="Times New Roman" panose="02020603050405020304" pitchFamily="18" charset="0"/>
                <a:cs typeface="Times New Roman" panose="02020603050405020304" pitchFamily="18" charset="0"/>
              </a:rPr>
              <a:t>. (1зд),</a:t>
            </a:r>
            <a:r>
              <a:rPr lang="ru-RU" sz="1400" dirty="0" err="1" smtClean="0">
                <a:latin typeface="Times New Roman" panose="02020603050405020304" pitchFamily="18" charset="0"/>
                <a:cs typeface="Times New Roman" panose="02020603050405020304" pitchFamily="18" charset="0"/>
              </a:rPr>
              <a:t>К.Маркса</a:t>
            </a:r>
            <a:r>
              <a:rPr lang="ru-RU" sz="1400" dirty="0" smtClean="0">
                <a:latin typeface="Times New Roman" panose="02020603050405020304" pitchFamily="18" charset="0"/>
                <a:cs typeface="Times New Roman" panose="02020603050405020304" pitchFamily="18" charset="0"/>
              </a:rPr>
              <a:t> 10  (2)</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ч/з1 (1 </a:t>
            </a:r>
            <a:r>
              <a:rPr lang="ru-RU" sz="1400" dirty="0" err="1">
                <a:latin typeface="Times New Roman" panose="02020603050405020304" pitchFamily="18" charset="0"/>
                <a:cs typeface="Times New Roman" panose="02020603050405020304" pitchFamily="18" charset="0"/>
              </a:rPr>
              <a:t>зд</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К.Маркса</a:t>
            </a:r>
            <a:r>
              <a:rPr lang="ru-RU" sz="1400" dirty="0">
                <a:latin typeface="Times New Roman" panose="02020603050405020304" pitchFamily="18" charset="0"/>
                <a:cs typeface="Times New Roman" panose="02020603050405020304" pitchFamily="18" charset="0"/>
              </a:rPr>
              <a:t> 10 </a:t>
            </a:r>
            <a:r>
              <a:rPr lang="ru-RU" sz="1400" dirty="0" smtClean="0">
                <a:latin typeface="Times New Roman" panose="02020603050405020304" pitchFamily="18" charset="0"/>
                <a:cs typeface="Times New Roman" panose="02020603050405020304" pitchFamily="18" charset="0"/>
              </a:rPr>
              <a:t>(5)</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ч/з2 (5зд), </a:t>
            </a:r>
            <a:r>
              <a:rPr lang="ru-RU" sz="1400" dirty="0" err="1">
                <a:latin typeface="Times New Roman" panose="02020603050405020304" pitchFamily="18" charset="0"/>
                <a:cs typeface="Times New Roman" panose="02020603050405020304" pitchFamily="18" charset="0"/>
              </a:rPr>
              <a:t>К.Маркса</a:t>
            </a:r>
            <a:r>
              <a:rPr lang="ru-RU" sz="1400" dirty="0">
                <a:latin typeface="Times New Roman" panose="02020603050405020304" pitchFamily="18" charset="0"/>
                <a:cs typeface="Times New Roman" panose="02020603050405020304" pitchFamily="18" charset="0"/>
              </a:rPr>
              <a:t> 31/7 </a:t>
            </a:r>
            <a:r>
              <a:rPr lang="ru-RU" sz="1400" dirty="0" smtClean="0">
                <a:latin typeface="Times New Roman" panose="02020603050405020304" pitchFamily="18" charset="0"/>
                <a:cs typeface="Times New Roman" panose="02020603050405020304" pitchFamily="18" charset="0"/>
              </a:rPr>
              <a:t>(5) </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ч/з3 (7 </a:t>
            </a:r>
            <a:r>
              <a:rPr lang="ru-RU" sz="1400" dirty="0" err="1">
                <a:latin typeface="Times New Roman" panose="02020603050405020304" pitchFamily="18" charset="0"/>
                <a:cs typeface="Times New Roman" panose="02020603050405020304" pitchFamily="18" charset="0"/>
              </a:rPr>
              <a:t>зд</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Б.Красная</a:t>
            </a:r>
            <a:r>
              <a:rPr lang="ru-RU" sz="1400" dirty="0">
                <a:latin typeface="Times New Roman" panose="02020603050405020304" pitchFamily="18" charset="0"/>
                <a:cs typeface="Times New Roman" panose="02020603050405020304" pitchFamily="18" charset="0"/>
              </a:rPr>
              <a:t> 55 </a:t>
            </a:r>
            <a:r>
              <a:rPr lang="ru-RU" sz="1400" dirty="0" smtClean="0">
                <a:latin typeface="Times New Roman" panose="02020603050405020304" pitchFamily="18" charset="0"/>
                <a:cs typeface="Times New Roman" panose="02020603050405020304" pitchFamily="18" charset="0"/>
              </a:rPr>
              <a:t>(3)</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ч/з4 (3 </a:t>
            </a:r>
            <a:r>
              <a:rPr lang="ru-RU" sz="1400" dirty="0" err="1">
                <a:latin typeface="Times New Roman" panose="02020603050405020304" pitchFamily="18" charset="0"/>
                <a:cs typeface="Times New Roman" panose="02020603050405020304" pitchFamily="18" charset="0"/>
              </a:rPr>
              <a:t>зд</a:t>
            </a:r>
            <a:r>
              <a:rPr lang="ru-RU" sz="1400" dirty="0">
                <a:latin typeface="Times New Roman" panose="02020603050405020304" pitchFamily="18" charset="0"/>
                <a:cs typeface="Times New Roman" panose="02020603050405020304" pitchFamily="18" charset="0"/>
              </a:rPr>
              <a:t>), Толстого 15 </a:t>
            </a:r>
            <a:r>
              <a:rPr lang="ru-RU" sz="1400" dirty="0" smtClean="0">
                <a:latin typeface="Times New Roman" panose="02020603050405020304" pitchFamily="18" charset="0"/>
                <a:cs typeface="Times New Roman" panose="02020603050405020304" pitchFamily="18" charset="0"/>
              </a:rPr>
              <a:t>(10)</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9360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 y="2223"/>
            <a:ext cx="10683800" cy="1162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ru-RU"/>
          </a:p>
        </p:txBody>
      </p:sp>
      <p:sp>
        <p:nvSpPr>
          <p:cNvPr id="10" name="Прямоугольник 9"/>
          <p:cNvSpPr/>
          <p:nvPr/>
        </p:nvSpPr>
        <p:spPr>
          <a:xfrm>
            <a:off x="-24243" y="7480614"/>
            <a:ext cx="8315560" cy="72000"/>
          </a:xfrm>
          <a:prstGeom prst="rect">
            <a:avLst/>
          </a:prstGeom>
          <a:gradFill>
            <a:gsLst>
              <a:gs pos="0">
                <a:schemeClr val="tx2">
                  <a:lumMod val="75000"/>
                </a:schemeClr>
              </a:gs>
              <a:gs pos="50000">
                <a:schemeClr val="tx2">
                  <a:lumMod val="20000"/>
                  <a:lumOff val="80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ru-RU"/>
          </a:p>
        </p:txBody>
      </p:sp>
      <p:pic>
        <p:nvPicPr>
          <p:cNvPr id="4098"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r="33023" b="18709"/>
          <a:stretch/>
        </p:blipFill>
        <p:spPr bwMode="auto">
          <a:xfrm>
            <a:off x="2246696" y="4426786"/>
            <a:ext cx="7936057" cy="2754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59950" y="-91503"/>
            <a:ext cx="1603375"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ÐÐ°ÑÑÐ¸Ð½ÐºÐ¸ Ð¿Ð¾ Ð·Ð°Ð¿ÑÐ¾ÑÑ ÑÑÐ¾Ð¿ÐºÐ¸ ÐºÐ½Ð¸Ð³ ÐºÐ»Ð¸Ð¿Ð°ÑÑ"/>
          <p:cNvPicPr>
            <a:picLocks noChangeAspect="1" noChangeArrowheads="1"/>
          </p:cNvPicPr>
          <p:nvPr/>
        </p:nvPicPr>
        <p:blipFill rotWithShape="1">
          <a:blip r:embed="rId6">
            <a:extLst>
              <a:ext uri="{BEBA8EAE-BF5A-486C-A8C5-ECC9F3942E4B}">
                <a14:imgProps xmlns:a14="http://schemas.microsoft.com/office/drawing/2010/main">
                  <a14:imgLayer r:embed="rId7">
                    <a14:imgEffect>
                      <a14:artisticTexturizer/>
                    </a14:imgEffect>
                    <a14:imgEffect>
                      <a14:colorTemperature colorTemp="5900"/>
                    </a14:imgEffect>
                  </a14:imgLayer>
                </a14:imgProps>
              </a:ext>
              <a:ext uri="{28A0092B-C50C-407E-A947-70E740481C1C}">
                <a14:useLocalDpi xmlns:a14="http://schemas.microsoft.com/office/drawing/2010/main" val="0"/>
              </a:ext>
            </a:extLst>
          </a:blip>
          <a:srcRect r="49732"/>
          <a:stretch/>
        </p:blipFill>
        <p:spPr bwMode="auto">
          <a:xfrm>
            <a:off x="8010997" y="4426786"/>
            <a:ext cx="2672804" cy="306613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s://img-gorod.ru/web/231/2317979/jpg/2317979_detail.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2124" y="324384"/>
            <a:ext cx="1696098" cy="24480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034332" y="265991"/>
            <a:ext cx="5346700" cy="1169551"/>
          </a:xfrm>
          <a:prstGeom prst="rect">
            <a:avLst/>
          </a:prstGeom>
        </p:spPr>
        <p:txBody>
          <a:bodyPr>
            <a:spAutoFit/>
          </a:bodyPr>
          <a:lstStyle/>
          <a:p>
            <a:r>
              <a:rPr lang="ru-RU" sz="1400" b="1" dirty="0" err="1">
                <a:latin typeface="Times New Roman" panose="02020603050405020304" pitchFamily="18" charset="0"/>
                <a:cs typeface="Times New Roman" panose="02020603050405020304" pitchFamily="18" charset="0"/>
              </a:rPr>
              <a:t>Кардашев</a:t>
            </a:r>
            <a:r>
              <a:rPr lang="ru-RU" sz="1400" b="1" dirty="0">
                <a:latin typeface="Times New Roman" panose="02020603050405020304" pitchFamily="18" charset="0"/>
                <a:cs typeface="Times New Roman" panose="02020603050405020304" pitchFamily="18" charset="0"/>
              </a:rPr>
              <a:t>, Генрих </a:t>
            </a:r>
            <a:r>
              <a:rPr lang="ru-RU" sz="1400" b="1" dirty="0" err="1">
                <a:latin typeface="Times New Roman" panose="02020603050405020304" pitchFamily="18" charset="0"/>
                <a:cs typeface="Times New Roman" panose="02020603050405020304" pitchFamily="18" charset="0"/>
              </a:rPr>
              <a:t>Арутюнович</a:t>
            </a:r>
            <a:r>
              <a:rPr lang="ru-RU" sz="1400" b="1" dirty="0">
                <a:latin typeface="Times New Roman" panose="02020603050405020304" pitchFamily="18" charset="0"/>
                <a:cs typeface="Times New Roman" panose="02020603050405020304" pitchFamily="18" charset="0"/>
              </a:rPr>
              <a:t>. </a:t>
            </a:r>
          </a:p>
          <a:p>
            <a:r>
              <a:rPr lang="ru-RU" sz="1400" dirty="0">
                <a:latin typeface="Times New Roman" panose="02020603050405020304" pitchFamily="18" charset="0"/>
                <a:cs typeface="Times New Roman" panose="02020603050405020304" pitchFamily="18" charset="0"/>
              </a:rPr>
              <a:t>Цифровая электроника на персональном компьютере. </a:t>
            </a:r>
            <a:r>
              <a:rPr lang="ru-RU" sz="1400" dirty="0" err="1">
                <a:latin typeface="Times New Roman" panose="02020603050405020304" pitchFamily="18" charset="0"/>
                <a:cs typeface="Times New Roman" panose="02020603050405020304" pitchFamily="18" charset="0"/>
              </a:rPr>
              <a:t>Electronics</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Workbench</a:t>
            </a:r>
            <a:r>
              <a:rPr lang="ru-RU" sz="1400" dirty="0">
                <a:latin typeface="Times New Roman" panose="02020603050405020304" pitchFamily="18" charset="0"/>
                <a:cs typeface="Times New Roman" panose="02020603050405020304" pitchFamily="18" charset="0"/>
              </a:rPr>
              <a:t> и </a:t>
            </a:r>
            <a:r>
              <a:rPr lang="ru-RU" sz="1400" dirty="0" err="1">
                <a:latin typeface="Times New Roman" panose="02020603050405020304" pitchFamily="18" charset="0"/>
                <a:cs typeface="Times New Roman" panose="02020603050405020304" pitchFamily="18" charset="0"/>
              </a:rPr>
              <a:t>Micro-Cap</a:t>
            </a:r>
            <a:r>
              <a:rPr lang="ru-RU" sz="1400" dirty="0">
                <a:latin typeface="Times New Roman" panose="02020603050405020304" pitchFamily="18" charset="0"/>
                <a:cs typeface="Times New Roman" panose="02020603050405020304" pitchFamily="18" charset="0"/>
              </a:rPr>
              <a:t> / Г. А. </a:t>
            </a:r>
            <a:r>
              <a:rPr lang="ru-RU" sz="1400" dirty="0" err="1">
                <a:latin typeface="Times New Roman" panose="02020603050405020304" pitchFamily="18" charset="0"/>
                <a:cs typeface="Times New Roman" panose="02020603050405020304" pitchFamily="18" charset="0"/>
              </a:rPr>
              <a:t>Кардашев</a:t>
            </a:r>
            <a:r>
              <a:rPr lang="ru-RU" sz="1400" dirty="0">
                <a:latin typeface="Times New Roman" panose="02020603050405020304" pitchFamily="18" charset="0"/>
                <a:cs typeface="Times New Roman" panose="02020603050405020304" pitchFamily="18" charset="0"/>
              </a:rPr>
              <a:t>. - 2-е изд., стер. - М. : Горячая линия - Телеком, 2012. - 312 с. - (Массовая </a:t>
            </a:r>
            <a:r>
              <a:rPr lang="ru-RU" sz="1400" dirty="0" err="1">
                <a:latin typeface="Times New Roman" panose="02020603050405020304" pitchFamily="18" charset="0"/>
                <a:cs typeface="Times New Roman" panose="02020603050405020304" pitchFamily="18" charset="0"/>
              </a:rPr>
              <a:t>радиобиблиотека</a:t>
            </a:r>
            <a:r>
              <a:rPr lang="ru-RU" sz="1400" dirty="0">
                <a:latin typeface="Times New Roman" panose="02020603050405020304" pitchFamily="18" charset="0"/>
                <a:cs typeface="Times New Roman" panose="02020603050405020304" pitchFamily="18" charset="0"/>
              </a:rPr>
              <a:t> ; 1263). - ISBN 978-5-9912-0256-5 : 396.00 р.</a:t>
            </a:r>
          </a:p>
        </p:txBody>
      </p:sp>
      <p:sp>
        <p:nvSpPr>
          <p:cNvPr id="7" name="Прямоугольник 6"/>
          <p:cNvSpPr/>
          <p:nvPr/>
        </p:nvSpPr>
        <p:spPr>
          <a:xfrm>
            <a:off x="2034333" y="1435543"/>
            <a:ext cx="7920880" cy="3754874"/>
          </a:xfrm>
          <a:prstGeom prst="rect">
            <a:avLst/>
          </a:prstGeom>
        </p:spPr>
        <p:txBody>
          <a:bodyPr wrap="square">
            <a:spAutoFit/>
          </a:bodyPr>
          <a:lstStyle/>
          <a:p>
            <a:r>
              <a:rPr lang="ru-RU" sz="1400" b="1" dirty="0">
                <a:latin typeface="Times New Roman" panose="02020603050405020304" pitchFamily="18" charset="0"/>
                <a:cs typeface="Times New Roman" panose="02020603050405020304" pitchFamily="18" charset="0"/>
              </a:rPr>
              <a:t>Аннотация: </a:t>
            </a:r>
            <a:r>
              <a:rPr lang="ru-RU" sz="1400" dirty="0">
                <a:latin typeface="Times New Roman" panose="02020603050405020304" pitchFamily="18" charset="0"/>
                <a:cs typeface="Times New Roman" panose="02020603050405020304" pitchFamily="18" charset="0"/>
              </a:rPr>
              <a:t>Дается введение в схемотехническое моделирование цифровых электронных устройств на компьютере. Моделирование выполняется с использованием наиболее простых и популярных программ </a:t>
            </a:r>
            <a:r>
              <a:rPr lang="ru-RU" sz="1400" dirty="0" err="1">
                <a:latin typeface="Times New Roman" panose="02020603050405020304" pitchFamily="18" charset="0"/>
                <a:cs typeface="Times New Roman" panose="02020603050405020304" pitchFamily="18" charset="0"/>
              </a:rPr>
              <a:t>Electronics</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Workbench</a:t>
            </a:r>
            <a:r>
              <a:rPr lang="ru-RU" sz="1400" dirty="0">
                <a:latin typeface="Times New Roman" panose="02020603050405020304" pitchFamily="18" charset="0"/>
                <a:cs typeface="Times New Roman" panose="02020603050405020304" pitchFamily="18" charset="0"/>
              </a:rPr>
              <a:t> и </a:t>
            </a:r>
            <a:r>
              <a:rPr lang="ru-RU" sz="1400" dirty="0" err="1">
                <a:latin typeface="Times New Roman" panose="02020603050405020304" pitchFamily="18" charset="0"/>
                <a:cs typeface="Times New Roman" panose="02020603050405020304" pitchFamily="18" charset="0"/>
              </a:rPr>
              <a:t>Micro-Cap</a:t>
            </a:r>
            <a:r>
              <a:rPr lang="ru-RU" sz="1400" dirty="0">
                <a:latin typeface="Times New Roman" panose="02020603050405020304" pitchFamily="18" charset="0"/>
                <a:cs typeface="Times New Roman" panose="02020603050405020304" pitchFamily="18" charset="0"/>
              </a:rPr>
              <a:t>. Подробно излагается методика компьютерного моделирования цифровых устройств от простейших логических элементов до микропроцессора. Последовательно с рассмотрением работы моделей приводятся необходимые сведения о программах и советы по их конкретному применению. Книга может быть использована для изучения и практического применения цифровой электроники и методов схемотехнического моделирования электронных устройств на компьютерах. Для широкого круга читателей.</a:t>
            </a:r>
            <a:r>
              <a:rPr lang="ru-RU" sz="1400" b="1" dirty="0">
                <a:latin typeface="Times New Roman" panose="02020603050405020304" pitchFamily="18" charset="0"/>
                <a:cs typeface="Times New Roman" panose="02020603050405020304" pitchFamily="18" charset="0"/>
              </a:rPr>
              <a:t/>
            </a:r>
            <a:br>
              <a:rPr lang="ru-RU" sz="1400" b="1" dirty="0">
                <a:latin typeface="Times New Roman" panose="02020603050405020304" pitchFamily="18" charset="0"/>
                <a:cs typeface="Times New Roman" panose="02020603050405020304" pitchFamily="18" charset="0"/>
              </a:rPr>
            </a:br>
            <a:endParaRPr lang="ru-RU" sz="1400" b="1" dirty="0" smtClean="0">
              <a:latin typeface="Times New Roman" panose="02020603050405020304" pitchFamily="18" charset="0"/>
              <a:cs typeface="Times New Roman" panose="02020603050405020304" pitchFamily="18" charset="0"/>
            </a:endParaRPr>
          </a:p>
          <a:p>
            <a:r>
              <a:rPr lang="ru-RU" sz="1400" b="1" dirty="0" smtClean="0">
                <a:latin typeface="Times New Roman" panose="02020603050405020304" pitchFamily="18" charset="0"/>
                <a:cs typeface="Times New Roman" panose="02020603050405020304" pitchFamily="18" charset="0"/>
              </a:rPr>
              <a:t>Имеются </a:t>
            </a:r>
            <a:r>
              <a:rPr lang="ru-RU" sz="1400" b="1" dirty="0">
                <a:latin typeface="Times New Roman" panose="02020603050405020304" pitchFamily="18" charset="0"/>
                <a:cs typeface="Times New Roman" panose="02020603050405020304" pitchFamily="18" charset="0"/>
              </a:rPr>
              <a:t>экземпляры в отделах: </a:t>
            </a:r>
            <a:endParaRPr lang="ru-RU" sz="1400" b="1" dirty="0" smtClean="0">
              <a:latin typeface="Times New Roman" panose="02020603050405020304" pitchFamily="18" charset="0"/>
              <a:cs typeface="Times New Roman" panose="02020603050405020304" pitchFamily="18" charset="0"/>
            </a:endParaRPr>
          </a:p>
          <a:p>
            <a:r>
              <a:rPr lang="ru-RU" sz="1400" b="1" dirty="0">
                <a:latin typeface="Times New Roman" panose="02020603050405020304" pitchFamily="18" charset="0"/>
                <a:cs typeface="Times New Roman" panose="02020603050405020304" pitchFamily="18" charset="0"/>
              </a:rPr>
              <a:t/>
            </a:r>
            <a:br>
              <a:rPr lang="ru-RU" sz="1400" b="1" dirty="0">
                <a:latin typeface="Times New Roman" panose="02020603050405020304" pitchFamily="18" charset="0"/>
                <a:cs typeface="Times New Roman" panose="02020603050405020304" pitchFamily="18" charset="0"/>
              </a:rPr>
            </a:br>
            <a:r>
              <a:rPr lang="ru-RU" sz="1400" dirty="0" smtClean="0">
                <a:latin typeface="Times New Roman" panose="02020603050405020304" pitchFamily="18" charset="0"/>
                <a:cs typeface="Times New Roman" panose="02020603050405020304" pitchFamily="18" charset="0"/>
              </a:rPr>
              <a:t>ХР(1зд), К.Маркса10 (2)</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ч/з5 (8-е </a:t>
            </a:r>
            <a:r>
              <a:rPr lang="ru-RU" sz="1400" dirty="0" err="1">
                <a:latin typeface="Times New Roman" panose="02020603050405020304" pitchFamily="18" charset="0"/>
                <a:cs typeface="Times New Roman" panose="02020603050405020304" pitchFamily="18" charset="0"/>
              </a:rPr>
              <a:t>зд</a:t>
            </a:r>
            <a:r>
              <a:rPr lang="ru-RU" sz="1400" dirty="0">
                <a:latin typeface="Times New Roman" panose="02020603050405020304" pitchFamily="18" charset="0"/>
                <a:cs typeface="Times New Roman" panose="02020603050405020304" pitchFamily="18" charset="0"/>
              </a:rPr>
              <a:t>), Четаева,18а </a:t>
            </a:r>
            <a:r>
              <a:rPr lang="ru-RU" sz="1400" dirty="0" smtClean="0">
                <a:latin typeface="Times New Roman" panose="02020603050405020304" pitchFamily="18" charset="0"/>
                <a:cs typeface="Times New Roman" panose="02020603050405020304" pitchFamily="18" charset="0"/>
              </a:rPr>
              <a:t>(2)</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ч/з2 (5зд), </a:t>
            </a:r>
            <a:r>
              <a:rPr lang="ru-RU" sz="1400" dirty="0" err="1">
                <a:latin typeface="Times New Roman" panose="02020603050405020304" pitchFamily="18" charset="0"/>
                <a:cs typeface="Times New Roman" panose="02020603050405020304" pitchFamily="18" charset="0"/>
              </a:rPr>
              <a:t>К.Маркса</a:t>
            </a:r>
            <a:r>
              <a:rPr lang="ru-RU" sz="1400" dirty="0">
                <a:latin typeface="Times New Roman" panose="02020603050405020304" pitchFamily="18" charset="0"/>
                <a:cs typeface="Times New Roman" panose="02020603050405020304" pitchFamily="18" charset="0"/>
              </a:rPr>
              <a:t> 31/7 </a:t>
            </a:r>
            <a:r>
              <a:rPr lang="ru-RU" sz="1400" dirty="0" smtClean="0">
                <a:latin typeface="Times New Roman" panose="02020603050405020304" pitchFamily="18" charset="0"/>
                <a:cs typeface="Times New Roman" panose="02020603050405020304" pitchFamily="18" charset="0"/>
              </a:rPr>
              <a:t>(2)</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b="1" dirty="0"/>
              <a:t/>
            </a:r>
            <a:br>
              <a:rPr lang="ru-RU" b="1" dirty="0"/>
            </a:br>
            <a:endParaRPr lang="ru-RU" dirty="0"/>
          </a:p>
        </p:txBody>
      </p:sp>
    </p:spTree>
    <p:extLst>
      <p:ext uri="{BB962C8B-B14F-4D97-AF65-F5344CB8AC3E}">
        <p14:creationId xmlns:p14="http://schemas.microsoft.com/office/powerpoint/2010/main" val="2720968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 y="2223"/>
            <a:ext cx="10683800" cy="1162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ru-RU"/>
          </a:p>
        </p:txBody>
      </p:sp>
      <p:sp>
        <p:nvSpPr>
          <p:cNvPr id="10" name="Прямоугольник 9"/>
          <p:cNvSpPr/>
          <p:nvPr/>
        </p:nvSpPr>
        <p:spPr>
          <a:xfrm>
            <a:off x="-24243" y="7480614"/>
            <a:ext cx="8315560" cy="72000"/>
          </a:xfrm>
          <a:prstGeom prst="rect">
            <a:avLst/>
          </a:prstGeom>
          <a:gradFill>
            <a:gsLst>
              <a:gs pos="0">
                <a:schemeClr val="tx2">
                  <a:lumMod val="75000"/>
                </a:schemeClr>
              </a:gs>
              <a:gs pos="50000">
                <a:schemeClr val="tx2">
                  <a:lumMod val="20000"/>
                  <a:lumOff val="80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ru-RU"/>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9950" y="-91503"/>
            <a:ext cx="1603375"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ÐÐ°ÑÑÐ¸Ð½ÐºÐ¸ Ð¿Ð¾ Ð·Ð°Ð¿ÑÐ¾ÑÑ ÑÑÐ¾Ð¿ÐºÐ¸ ÐºÐ½Ð¸Ð³ ÐºÐ»Ð¸Ð¿Ð°ÑÑ"/>
          <p:cNvPicPr>
            <a:picLocks noChangeAspect="1" noChangeArrowheads="1"/>
          </p:cNvPicPr>
          <p:nvPr/>
        </p:nvPicPr>
        <p:blipFill rotWithShape="1">
          <a:blip r:embed="rId4">
            <a:extLst>
              <a:ext uri="{BEBA8EAE-BF5A-486C-A8C5-ECC9F3942E4B}">
                <a14:imgProps xmlns:a14="http://schemas.microsoft.com/office/drawing/2010/main">
                  <a14:imgLayer r:embed="rId5">
                    <a14:imgEffect>
                      <a14:artisticTexturizer/>
                    </a14:imgEffect>
                    <a14:imgEffect>
                      <a14:colorTemperature colorTemp="5900"/>
                    </a14:imgEffect>
                  </a14:imgLayer>
                </a14:imgProps>
              </a:ext>
              <a:ext uri="{28A0092B-C50C-407E-A947-70E740481C1C}">
                <a14:useLocalDpi xmlns:a14="http://schemas.microsoft.com/office/drawing/2010/main" val="0"/>
              </a:ext>
            </a:extLst>
          </a:blip>
          <a:srcRect r="49732"/>
          <a:stretch/>
        </p:blipFill>
        <p:spPr bwMode="auto">
          <a:xfrm>
            <a:off x="8010997" y="4426786"/>
            <a:ext cx="2672804" cy="3066138"/>
          </a:xfrm>
          <a:prstGeom prst="rect">
            <a:avLst/>
          </a:prstGeom>
          <a:noFill/>
          <a:extLst>
            <a:ext uri="{909E8E84-426E-40DD-AFC4-6F175D3DCCD1}">
              <a14:hiddenFill xmlns:a14="http://schemas.microsoft.com/office/drawing/2010/main">
                <a:solidFill>
                  <a:srgbClr val="FFFFFF"/>
                </a:solidFill>
              </a14:hiddenFill>
            </a:ext>
          </a:extLst>
        </p:spPr>
      </p:pic>
      <p:sp>
        <p:nvSpPr>
          <p:cNvPr id="13" name="Объект 2"/>
          <p:cNvSpPr>
            <a:spLocks noGrp="1"/>
          </p:cNvSpPr>
          <p:nvPr>
            <p:ph idx="1"/>
          </p:nvPr>
        </p:nvSpPr>
        <p:spPr>
          <a:xfrm>
            <a:off x="1890316" y="324247"/>
            <a:ext cx="7776864" cy="5635608"/>
          </a:xfrm>
        </p:spPr>
        <p:txBody>
          <a:bodyPr>
            <a:noAutofit/>
          </a:bodyPr>
          <a:lstStyle/>
          <a:p>
            <a:pPr marL="0" indent="0">
              <a:buNone/>
            </a:pPr>
            <a:r>
              <a:rPr lang="ru-RU" sz="1400" b="1" dirty="0" err="1">
                <a:latin typeface="Times New Roman" panose="02020603050405020304" pitchFamily="18" charset="0"/>
                <a:cs typeface="Times New Roman" panose="02020603050405020304" pitchFamily="18" charset="0"/>
              </a:rPr>
              <a:t>Кардашев</a:t>
            </a:r>
            <a:r>
              <a:rPr lang="ru-RU" sz="1400" b="1" dirty="0">
                <a:latin typeface="Times New Roman" panose="02020603050405020304" pitchFamily="18" charset="0"/>
                <a:cs typeface="Times New Roman" panose="02020603050405020304" pitchFamily="18" charset="0"/>
              </a:rPr>
              <a:t>, Генрих </a:t>
            </a:r>
            <a:r>
              <a:rPr lang="ru-RU" sz="1400" b="1" dirty="0" err="1">
                <a:latin typeface="Times New Roman" panose="02020603050405020304" pitchFamily="18" charset="0"/>
                <a:cs typeface="Times New Roman" panose="02020603050405020304" pitchFamily="18" charset="0"/>
              </a:rPr>
              <a:t>Арутюнович</a:t>
            </a:r>
            <a:r>
              <a:rPr lang="ru-RU" sz="1400" dirty="0">
                <a:latin typeface="Times New Roman" panose="02020603050405020304" pitchFamily="18" charset="0"/>
                <a:cs typeface="Times New Roman" panose="02020603050405020304" pitchFamily="18" charset="0"/>
              </a:rPr>
              <a:t>. Виртуальная электроника. Компьютерное моделирование аналоговых устройств / Г. А. </a:t>
            </a:r>
            <a:r>
              <a:rPr lang="ru-RU" sz="1400" dirty="0" err="1">
                <a:latin typeface="Times New Roman" panose="02020603050405020304" pitchFamily="18" charset="0"/>
                <a:cs typeface="Times New Roman" panose="02020603050405020304" pitchFamily="18" charset="0"/>
              </a:rPr>
              <a:t>Кардашев</a:t>
            </a:r>
            <a:r>
              <a:rPr lang="ru-RU" sz="1400" dirty="0">
                <a:latin typeface="Times New Roman" panose="02020603050405020304" pitchFamily="18" charset="0"/>
                <a:cs typeface="Times New Roman" panose="02020603050405020304" pitchFamily="18" charset="0"/>
              </a:rPr>
              <a:t>. - 3-е изд., стер. - М. : Горячая линия - Телеком, 2015. - 260 с. - (Массовая </a:t>
            </a:r>
            <a:r>
              <a:rPr lang="ru-RU" sz="1400" dirty="0" err="1">
                <a:latin typeface="Times New Roman" panose="02020603050405020304" pitchFamily="18" charset="0"/>
                <a:cs typeface="Times New Roman" panose="02020603050405020304" pitchFamily="18" charset="0"/>
              </a:rPr>
              <a:t>радиобиблиотека</a:t>
            </a:r>
            <a:r>
              <a:rPr lang="ru-RU" sz="1400" dirty="0">
                <a:latin typeface="Times New Roman" panose="02020603050405020304" pitchFamily="18" charset="0"/>
                <a:cs typeface="Times New Roman" panose="02020603050405020304" pitchFamily="18" charset="0"/>
              </a:rPr>
              <a:t> ; </a:t>
            </a:r>
            <a:r>
              <a:rPr lang="ru-RU" sz="1400" dirty="0" err="1">
                <a:latin typeface="Times New Roman" panose="02020603050405020304" pitchFamily="18" charset="0"/>
                <a:cs typeface="Times New Roman" panose="02020603050405020304" pitchFamily="18" charset="0"/>
              </a:rPr>
              <a:t>вып</a:t>
            </a:r>
            <a:r>
              <a:rPr lang="ru-RU" sz="1400" dirty="0">
                <a:latin typeface="Times New Roman" panose="02020603050405020304" pitchFamily="18" charset="0"/>
                <a:cs typeface="Times New Roman" panose="02020603050405020304" pitchFamily="18" charset="0"/>
              </a:rPr>
              <a:t>. 1251). - </a:t>
            </a:r>
            <a:r>
              <a:rPr lang="ru-RU" sz="1400" b="1" dirty="0">
                <a:latin typeface="Times New Roman" panose="02020603050405020304" pitchFamily="18" charset="0"/>
                <a:cs typeface="Times New Roman" panose="02020603050405020304" pitchFamily="18" charset="0"/>
              </a:rPr>
              <a:t>ISBN </a:t>
            </a:r>
            <a:r>
              <a:rPr lang="ru-RU" sz="1400" dirty="0">
                <a:latin typeface="Times New Roman" panose="02020603050405020304" pitchFamily="18" charset="0"/>
                <a:cs typeface="Times New Roman" panose="02020603050405020304" pitchFamily="18" charset="0"/>
              </a:rPr>
              <a:t>978-5-9912-0292-3 : 330.00 р</a:t>
            </a:r>
            <a:r>
              <a:rPr lang="ru-RU" sz="1400" dirty="0" smtClean="0">
                <a:latin typeface="Times New Roman" panose="02020603050405020304" pitchFamily="18" charset="0"/>
                <a:cs typeface="Times New Roman" panose="02020603050405020304" pitchFamily="18" charset="0"/>
              </a:rPr>
              <a:t>.</a:t>
            </a:r>
          </a:p>
          <a:p>
            <a:pPr marL="0" indent="0">
              <a:buNone/>
            </a:pPr>
            <a:endParaRPr lang="ru-RU" sz="1400" dirty="0" smtClean="0">
              <a:latin typeface="Times New Roman" panose="02020603050405020304" pitchFamily="18" charset="0"/>
              <a:cs typeface="Times New Roman" panose="02020603050405020304" pitchFamily="18" charset="0"/>
            </a:endParaRPr>
          </a:p>
          <a:p>
            <a:pPr marL="0" indent="0">
              <a:buNone/>
            </a:pPr>
            <a:r>
              <a:rPr lang="ru-RU" sz="1400" b="1" dirty="0">
                <a:latin typeface="Times New Roman" panose="02020603050405020304" pitchFamily="18" charset="0"/>
                <a:cs typeface="Times New Roman" panose="02020603050405020304" pitchFamily="18" charset="0"/>
              </a:rPr>
              <a:t>Аннотация: </a:t>
            </a:r>
            <a:r>
              <a:rPr lang="ru-RU" sz="1400" dirty="0">
                <a:latin typeface="Times New Roman" panose="02020603050405020304" pitchFamily="18" charset="0"/>
                <a:cs typeface="Times New Roman" panose="02020603050405020304" pitchFamily="18" charset="0"/>
              </a:rPr>
              <a:t>Дается введение в схемотехническое моделирование аналоговых электронных устройств на компьютере. Моделирование выполняется без формул на языке схем и графиков с использованием наиболее простых и популярных программ и </a:t>
            </a:r>
            <a:r>
              <a:rPr lang="ru-RU" sz="1400" dirty="0" err="1">
                <a:latin typeface="Times New Roman" panose="02020603050405020304" pitchFamily="18" charset="0"/>
                <a:cs typeface="Times New Roman" panose="02020603050405020304" pitchFamily="18" charset="0"/>
              </a:rPr>
              <a:t>Micro-Cap</a:t>
            </a:r>
            <a:r>
              <a:rPr lang="ru-RU" sz="1400" dirty="0">
                <a:latin typeface="Times New Roman" panose="02020603050405020304" pitchFamily="18" charset="0"/>
                <a:cs typeface="Times New Roman" panose="02020603050405020304" pitchFamily="18" charset="0"/>
              </a:rPr>
              <a:t>. Подробно рассматривается методика компьютерного моделирования более 150 простейших схем, и приводятся соответствующие результаты в виде </a:t>
            </a:r>
            <a:r>
              <a:rPr lang="ru-RU" sz="1400" dirty="0" err="1">
                <a:latin typeface="Times New Roman" panose="02020603050405020304" pitchFamily="18" charset="0"/>
                <a:cs typeface="Times New Roman" panose="02020603050405020304" pitchFamily="18" charset="0"/>
              </a:rPr>
              <a:t>screen</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shot</a:t>
            </a:r>
            <a:r>
              <a:rPr lang="ru-RU" sz="1400" dirty="0">
                <a:latin typeface="Times New Roman" panose="02020603050405020304" pitchFamily="18" charset="0"/>
                <a:cs typeface="Times New Roman" panose="02020603050405020304" pitchFamily="18" charset="0"/>
              </a:rPr>
              <a:t> (экранных снимков). Изложение сопровождается необходимыми советами по применению программ. Поясняется смысл используемых научно-технических терминов, и приводятся короткие этимологические и исторические справки. Разбираются парадоксы, возникающие при моделировании реальных устройств. Рассматривается компьютерное моделирование ряда аналоговых устройств, которые могут быть изготовлены самостоятельно из электронных наборов и модулей комплектов «Мастер КИТ». Для широкого круга читателей.</a:t>
            </a:r>
            <a:br>
              <a:rPr lang="ru-RU" sz="1400" dirty="0">
                <a:latin typeface="Times New Roman" panose="02020603050405020304" pitchFamily="18" charset="0"/>
                <a:cs typeface="Times New Roman" panose="02020603050405020304" pitchFamily="18" charset="0"/>
              </a:rPr>
            </a:br>
            <a:endParaRPr lang="ru-RU" sz="1400" dirty="0" smtClean="0">
              <a:latin typeface="Times New Roman" panose="02020603050405020304" pitchFamily="18" charset="0"/>
              <a:cs typeface="Times New Roman" panose="02020603050405020304" pitchFamily="18" charset="0"/>
            </a:endParaRPr>
          </a:p>
          <a:p>
            <a:pPr marL="0" indent="0">
              <a:buNone/>
            </a:pPr>
            <a:r>
              <a:rPr lang="ru-RU" sz="1400" b="1" dirty="0" smtClean="0">
                <a:latin typeface="Times New Roman" panose="02020603050405020304" pitchFamily="18" charset="0"/>
                <a:cs typeface="Times New Roman" panose="02020603050405020304" pitchFamily="18" charset="0"/>
              </a:rPr>
              <a:t>Имеются </a:t>
            </a:r>
            <a:r>
              <a:rPr lang="ru-RU" sz="1400" b="1" dirty="0">
                <a:latin typeface="Times New Roman" panose="02020603050405020304" pitchFamily="18" charset="0"/>
                <a:cs typeface="Times New Roman" panose="02020603050405020304" pitchFamily="18" charset="0"/>
              </a:rPr>
              <a:t>экземпляры в отделах: </a:t>
            </a:r>
            <a:endParaRPr lang="ru-RU" sz="1400" b="1" dirty="0" smtClean="0">
              <a:latin typeface="Times New Roman" panose="02020603050405020304" pitchFamily="18" charset="0"/>
              <a:cs typeface="Times New Roman" panose="02020603050405020304" pitchFamily="18" charset="0"/>
            </a:endParaRPr>
          </a:p>
          <a:p>
            <a:pPr marL="0" indent="0">
              <a:buNone/>
            </a:pPr>
            <a:r>
              <a:rPr lang="ru-RU" sz="1400" b="1" dirty="0">
                <a:latin typeface="Times New Roman" panose="02020603050405020304" pitchFamily="18" charset="0"/>
                <a:cs typeface="Times New Roman" panose="02020603050405020304" pitchFamily="18" charset="0"/>
              </a:rPr>
              <a:t/>
            </a:r>
            <a:br>
              <a:rPr lang="ru-RU" sz="1400" b="1" dirty="0">
                <a:latin typeface="Times New Roman" panose="02020603050405020304" pitchFamily="18" charset="0"/>
                <a:cs typeface="Times New Roman" panose="02020603050405020304" pitchFamily="18" charset="0"/>
              </a:rPr>
            </a:br>
            <a:r>
              <a:rPr lang="ru-RU" sz="1400" dirty="0" smtClean="0">
                <a:latin typeface="Times New Roman" panose="02020603050405020304" pitchFamily="18" charset="0"/>
                <a:cs typeface="Times New Roman" panose="02020603050405020304" pitchFamily="18" charset="0"/>
              </a:rPr>
              <a:t>ХР(1зд), </a:t>
            </a:r>
            <a:r>
              <a:rPr lang="ru-RU" sz="1400" dirty="0" err="1" smtClean="0">
                <a:latin typeface="Times New Roman" panose="02020603050405020304" pitchFamily="18" charset="0"/>
                <a:cs typeface="Times New Roman" panose="02020603050405020304" pitchFamily="18" charset="0"/>
              </a:rPr>
              <a:t>К.Маркса</a:t>
            </a:r>
            <a:r>
              <a:rPr lang="ru-RU" sz="1400" dirty="0" smtClean="0">
                <a:latin typeface="Times New Roman" panose="02020603050405020304" pitchFamily="18" charset="0"/>
                <a:cs typeface="Times New Roman" panose="02020603050405020304" pitchFamily="18" charset="0"/>
              </a:rPr>
              <a:t> 10 (1)</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ч/з5 (8-е </a:t>
            </a:r>
            <a:r>
              <a:rPr lang="ru-RU" sz="1400" dirty="0" err="1">
                <a:latin typeface="Times New Roman" panose="02020603050405020304" pitchFamily="18" charset="0"/>
                <a:cs typeface="Times New Roman" panose="02020603050405020304" pitchFamily="18" charset="0"/>
              </a:rPr>
              <a:t>зд</a:t>
            </a:r>
            <a:r>
              <a:rPr lang="ru-RU" sz="1400" dirty="0">
                <a:latin typeface="Times New Roman" panose="02020603050405020304" pitchFamily="18" charset="0"/>
                <a:cs typeface="Times New Roman" panose="02020603050405020304" pitchFamily="18" charset="0"/>
              </a:rPr>
              <a:t>), Четаева,18а </a:t>
            </a:r>
            <a:r>
              <a:rPr lang="ru-RU" sz="1400" dirty="0" smtClean="0">
                <a:latin typeface="Times New Roman" panose="02020603050405020304" pitchFamily="18" charset="0"/>
                <a:cs typeface="Times New Roman" panose="02020603050405020304" pitchFamily="18" charset="0"/>
              </a:rPr>
              <a:t>(2)</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ч/з2 (5зд), </a:t>
            </a:r>
            <a:r>
              <a:rPr lang="ru-RU" sz="1400" dirty="0" err="1">
                <a:latin typeface="Times New Roman" panose="02020603050405020304" pitchFamily="18" charset="0"/>
                <a:cs typeface="Times New Roman" panose="02020603050405020304" pitchFamily="18" charset="0"/>
              </a:rPr>
              <a:t>К.Маркса</a:t>
            </a:r>
            <a:r>
              <a:rPr lang="ru-RU" sz="1400" dirty="0">
                <a:latin typeface="Times New Roman" panose="02020603050405020304" pitchFamily="18" charset="0"/>
                <a:cs typeface="Times New Roman" panose="02020603050405020304" pitchFamily="18" charset="0"/>
              </a:rPr>
              <a:t> 31/7 </a:t>
            </a:r>
            <a:r>
              <a:rPr lang="ru-RU" sz="1400" dirty="0" smtClean="0">
                <a:latin typeface="Times New Roman" panose="02020603050405020304" pitchFamily="18" charset="0"/>
                <a:cs typeface="Times New Roman" panose="02020603050405020304" pitchFamily="18" charset="0"/>
              </a:rPr>
              <a:t>(7)</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b="1" dirty="0"/>
              <a:t/>
            </a:r>
            <a:br>
              <a:rPr lang="ru-RU" sz="1400" b="1" dirty="0"/>
            </a:br>
            <a:endParaRPr lang="ru-RU" sz="1400" dirty="0">
              <a:latin typeface="Times New Roman" panose="02020603050405020304" pitchFamily="18" charset="0"/>
              <a:cs typeface="Times New Roman" panose="02020603050405020304" pitchFamily="18" charset="0"/>
            </a:endParaRPr>
          </a:p>
        </p:txBody>
      </p:sp>
      <p:pic>
        <p:nvPicPr>
          <p:cNvPr id="6146" name="Picture 2" descr="C:\irbiswrk\@IRBIS_12_IBIS_55720_1_38313737343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124" y="324247"/>
            <a:ext cx="1715158" cy="24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0792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 y="2223"/>
            <a:ext cx="10683800" cy="1162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ru-RU"/>
          </a:p>
        </p:txBody>
      </p:sp>
      <p:sp>
        <p:nvSpPr>
          <p:cNvPr id="10" name="Прямоугольник 9"/>
          <p:cNvSpPr/>
          <p:nvPr/>
        </p:nvSpPr>
        <p:spPr>
          <a:xfrm>
            <a:off x="-24243" y="7480614"/>
            <a:ext cx="8315560" cy="72000"/>
          </a:xfrm>
          <a:prstGeom prst="rect">
            <a:avLst/>
          </a:prstGeom>
          <a:gradFill>
            <a:gsLst>
              <a:gs pos="0">
                <a:schemeClr val="tx2">
                  <a:lumMod val="75000"/>
                </a:schemeClr>
              </a:gs>
              <a:gs pos="50000">
                <a:schemeClr val="tx2">
                  <a:lumMod val="20000"/>
                  <a:lumOff val="80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ru-RU"/>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9950" y="-91503"/>
            <a:ext cx="1603375"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ÐÐ°ÑÑÐ¸Ð½ÐºÐ¸ Ð¿Ð¾ Ð·Ð°Ð¿ÑÐ¾ÑÑ ÑÑÐ¾Ð¿ÐºÐ¸ ÐºÐ½Ð¸Ð³ ÐºÐ»Ð¸Ð¿Ð°ÑÑ"/>
          <p:cNvPicPr>
            <a:picLocks noChangeAspect="1" noChangeArrowheads="1"/>
          </p:cNvPicPr>
          <p:nvPr/>
        </p:nvPicPr>
        <p:blipFill rotWithShape="1">
          <a:blip r:embed="rId4">
            <a:extLst>
              <a:ext uri="{BEBA8EAE-BF5A-486C-A8C5-ECC9F3942E4B}">
                <a14:imgProps xmlns:a14="http://schemas.microsoft.com/office/drawing/2010/main">
                  <a14:imgLayer r:embed="rId5">
                    <a14:imgEffect>
                      <a14:artisticTexturizer/>
                    </a14:imgEffect>
                    <a14:imgEffect>
                      <a14:colorTemperature colorTemp="5900"/>
                    </a14:imgEffect>
                  </a14:imgLayer>
                </a14:imgProps>
              </a:ext>
              <a:ext uri="{28A0092B-C50C-407E-A947-70E740481C1C}">
                <a14:useLocalDpi xmlns:a14="http://schemas.microsoft.com/office/drawing/2010/main" val="0"/>
              </a:ext>
            </a:extLst>
          </a:blip>
          <a:srcRect r="49732"/>
          <a:stretch/>
        </p:blipFill>
        <p:spPr bwMode="auto">
          <a:xfrm>
            <a:off x="8010997" y="4426786"/>
            <a:ext cx="2672804" cy="3066138"/>
          </a:xfrm>
          <a:prstGeom prst="rect">
            <a:avLst/>
          </a:prstGeom>
          <a:noFill/>
          <a:extLst>
            <a:ext uri="{909E8E84-426E-40DD-AFC4-6F175D3DCCD1}">
              <a14:hiddenFill xmlns:a14="http://schemas.microsoft.com/office/drawing/2010/main">
                <a:solidFill>
                  <a:srgbClr val="FFFFFF"/>
                </a:solidFill>
              </a14:hiddenFill>
            </a:ext>
          </a:extLst>
        </p:spPr>
      </p:pic>
      <p:sp>
        <p:nvSpPr>
          <p:cNvPr id="14" name="Объект 2"/>
          <p:cNvSpPr>
            <a:spLocks noGrp="1"/>
          </p:cNvSpPr>
          <p:nvPr>
            <p:ph idx="1"/>
          </p:nvPr>
        </p:nvSpPr>
        <p:spPr>
          <a:xfrm>
            <a:off x="2034332" y="396256"/>
            <a:ext cx="7835454" cy="6120680"/>
          </a:xfrm>
        </p:spPr>
        <p:txBody>
          <a:bodyPr>
            <a:noAutofit/>
          </a:bodyPr>
          <a:lstStyle/>
          <a:p>
            <a:pPr marL="0" indent="0">
              <a:buNone/>
            </a:pP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b="1" dirty="0">
                <a:latin typeface="Times New Roman" panose="02020603050405020304" pitchFamily="18" charset="0"/>
                <a:cs typeface="Times New Roman" panose="02020603050405020304" pitchFamily="18" charset="0"/>
              </a:rPr>
              <a:t>Иванова, Галина Сергеевна</a:t>
            </a:r>
            <a:r>
              <a:rPr lang="ru-RU" sz="1400" dirty="0">
                <a:latin typeface="Times New Roman" panose="02020603050405020304" pitchFamily="18" charset="0"/>
                <a:cs typeface="Times New Roman" panose="02020603050405020304" pitchFamily="18" charset="0"/>
              </a:rPr>
              <a:t>. Технология программирования : учебник для студ. вузов / Г. С. Иванова. - М. : КНОРУС, 2011. - 336 с. - </a:t>
            </a:r>
            <a:r>
              <a:rPr lang="ru-RU" sz="1400" b="1" dirty="0">
                <a:latin typeface="Times New Roman" panose="02020603050405020304" pitchFamily="18" charset="0"/>
                <a:cs typeface="Times New Roman" panose="02020603050405020304" pitchFamily="18" charset="0"/>
              </a:rPr>
              <a:t>ISBN </a:t>
            </a:r>
            <a:r>
              <a:rPr lang="ru-RU" sz="1400" dirty="0">
                <a:latin typeface="Times New Roman" panose="02020603050405020304" pitchFamily="18" charset="0"/>
                <a:cs typeface="Times New Roman" panose="02020603050405020304" pitchFamily="18" charset="0"/>
              </a:rPr>
              <a:t>978-5-406-00519-4 : 325.00 р., 338.46 р</a:t>
            </a:r>
            <a:r>
              <a:rPr lang="ru-RU" sz="1400" dirty="0" smtClean="0">
                <a:latin typeface="Times New Roman" panose="02020603050405020304" pitchFamily="18" charset="0"/>
                <a:cs typeface="Times New Roman" panose="02020603050405020304" pitchFamily="18" charset="0"/>
              </a:rPr>
              <a:t>.</a:t>
            </a:r>
          </a:p>
          <a:p>
            <a:pPr marL="0" indent="0">
              <a:buNone/>
            </a:pPr>
            <a:r>
              <a:rPr lang="ru-RU" sz="1400" b="1" dirty="0">
                <a:latin typeface="Times New Roman" panose="02020603050405020304" pitchFamily="18" charset="0"/>
                <a:cs typeface="Times New Roman" panose="02020603050405020304" pitchFamily="18" charset="0"/>
              </a:rPr>
              <a:t>Аннотация: </a:t>
            </a:r>
            <a:r>
              <a:rPr lang="ru-RU" sz="1400" dirty="0">
                <a:latin typeface="Times New Roman" panose="02020603050405020304" pitchFamily="18" charset="0"/>
                <a:cs typeface="Times New Roman" panose="02020603050405020304" pitchFamily="18" charset="0"/>
              </a:rPr>
              <a:t>Подробно рассмотрены основные методы и нотации, применяемые при разработке сложного программного обеспечения. Особое внимание уделено проектированию программных систем с использованием структурного и объектного подходов. Детально разобраны основные приемы обеспечения требуемых технологических свойств. Приведена классификация и проанализированы принципы проектирования пользовательских интерфейсов программного обеспечения. Материал учебника проиллюстрирован большим количеством примеров, поясняющих рисунков и проектной документации. Для студентов вузов, которые обучаются по специальностям, предполагающим изучение технологии программирования. Полезен при оформлении документации к курсовым и дипломным работам и проектам, связанным с разработкой программного обеспечения. Может быть интересен всем изучающим программирование самостоятельно. </a:t>
            </a:r>
            <a:endParaRPr lang="ru-RU" sz="1400" dirty="0" smtClean="0">
              <a:latin typeface="Times New Roman" panose="02020603050405020304" pitchFamily="18" charset="0"/>
              <a:cs typeface="Times New Roman" panose="02020603050405020304" pitchFamily="18" charset="0"/>
            </a:endParaRPr>
          </a:p>
          <a:p>
            <a:pPr marL="0" indent="0">
              <a:buNone/>
            </a:pPr>
            <a:r>
              <a:rPr lang="ru-RU" sz="1400" b="1" dirty="0" smtClean="0">
                <a:latin typeface="Times New Roman" panose="02020603050405020304" pitchFamily="18" charset="0"/>
                <a:cs typeface="Times New Roman" panose="02020603050405020304" pitchFamily="18" charset="0"/>
              </a:rPr>
              <a:t>Имеются экземпляры в отделах:</a:t>
            </a:r>
          </a:p>
          <a:p>
            <a:pPr marL="0" indent="0">
              <a:buNone/>
            </a:pPr>
            <a:r>
              <a:rPr lang="ru-RU" sz="1400" b="1" dirty="0">
                <a:latin typeface="Times New Roman" panose="02020603050405020304" pitchFamily="18" charset="0"/>
                <a:cs typeface="Times New Roman" panose="02020603050405020304" pitchFamily="18" charset="0"/>
              </a:rPr>
              <a:t/>
            </a:r>
            <a:br>
              <a:rPr lang="ru-RU" sz="1400" b="1" dirty="0">
                <a:latin typeface="Times New Roman" panose="02020603050405020304" pitchFamily="18" charset="0"/>
                <a:cs typeface="Times New Roman" panose="02020603050405020304" pitchFamily="18" charset="0"/>
              </a:rPr>
            </a:br>
            <a:r>
              <a:rPr lang="ru-RU" sz="1400" dirty="0" err="1" smtClean="0">
                <a:latin typeface="Times New Roman" panose="02020603050405020304" pitchFamily="18" charset="0"/>
                <a:cs typeface="Times New Roman" panose="02020603050405020304" pitchFamily="18" charset="0"/>
              </a:rPr>
              <a:t>Н.Аб.К.Маркса</a:t>
            </a:r>
            <a:r>
              <a:rPr lang="ru-RU" sz="1400" dirty="0" smtClean="0">
                <a:latin typeface="Times New Roman" panose="02020603050405020304" pitchFamily="18" charset="0"/>
                <a:cs typeface="Times New Roman" panose="02020603050405020304" pitchFamily="18" charset="0"/>
              </a:rPr>
              <a:t> 10(2</a:t>
            </a:r>
            <a:r>
              <a:rPr lang="ru-RU" sz="1400" dirty="0">
                <a:latin typeface="Times New Roman" panose="02020603050405020304" pitchFamily="18" charset="0"/>
                <a:cs typeface="Times New Roman" panose="02020603050405020304" pitchFamily="18" charset="0"/>
              </a:rPr>
              <a:t>), </a:t>
            </a:r>
            <a:endParaRPr lang="ru-RU" sz="1400" dirty="0" smtClean="0">
              <a:latin typeface="Times New Roman" panose="02020603050405020304" pitchFamily="18" charset="0"/>
              <a:cs typeface="Times New Roman" panose="02020603050405020304" pitchFamily="18" charset="0"/>
            </a:endParaRPr>
          </a:p>
          <a:p>
            <a:pPr marL="0" indent="0">
              <a:buNone/>
            </a:pPr>
            <a:r>
              <a:rPr lang="ru-RU" sz="1400" dirty="0" smtClean="0">
                <a:latin typeface="Times New Roman" panose="02020603050405020304" pitchFamily="18" charset="0"/>
                <a:cs typeface="Times New Roman" panose="02020603050405020304" pitchFamily="18" charset="0"/>
              </a:rPr>
              <a:t>ч/з1 </a:t>
            </a:r>
            <a:r>
              <a:rPr lang="ru-RU" sz="1400" dirty="0">
                <a:latin typeface="Times New Roman" panose="02020603050405020304" pitchFamily="18" charset="0"/>
                <a:cs typeface="Times New Roman" panose="02020603050405020304" pitchFamily="18" charset="0"/>
              </a:rPr>
              <a:t>(1 </a:t>
            </a:r>
            <a:r>
              <a:rPr lang="ru-RU" sz="1400" dirty="0" err="1">
                <a:latin typeface="Times New Roman" panose="02020603050405020304" pitchFamily="18" charset="0"/>
                <a:cs typeface="Times New Roman" panose="02020603050405020304" pitchFamily="18" charset="0"/>
              </a:rPr>
              <a:t>зд</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К.Маркса</a:t>
            </a:r>
            <a:r>
              <a:rPr lang="ru-RU" sz="1400" dirty="0">
                <a:latin typeface="Times New Roman" panose="02020603050405020304" pitchFamily="18" charset="0"/>
                <a:cs typeface="Times New Roman" panose="02020603050405020304" pitchFamily="18" charset="0"/>
              </a:rPr>
              <a:t> 10(20</a:t>
            </a:r>
            <a:r>
              <a:rPr lang="ru-RU" sz="1400" dirty="0" smtClean="0">
                <a:latin typeface="Times New Roman" panose="02020603050405020304" pitchFamily="18" charset="0"/>
                <a:cs typeface="Times New Roman" panose="02020603050405020304" pitchFamily="18" charset="0"/>
              </a:rPr>
              <a:t>),</a:t>
            </a:r>
          </a:p>
          <a:p>
            <a:pPr marL="0" indent="0">
              <a:buNone/>
            </a:pP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ч/з2 (5зд), </a:t>
            </a:r>
            <a:r>
              <a:rPr lang="ru-RU" sz="1400" dirty="0" err="1">
                <a:latin typeface="Times New Roman" panose="02020603050405020304" pitchFamily="18" charset="0"/>
                <a:cs typeface="Times New Roman" panose="02020603050405020304" pitchFamily="18" charset="0"/>
              </a:rPr>
              <a:t>К.Маркса</a:t>
            </a:r>
            <a:r>
              <a:rPr lang="ru-RU" sz="1400" dirty="0">
                <a:latin typeface="Times New Roman" panose="02020603050405020304" pitchFamily="18" charset="0"/>
                <a:cs typeface="Times New Roman" panose="02020603050405020304" pitchFamily="18" charset="0"/>
              </a:rPr>
              <a:t> 31/7(20), </a:t>
            </a:r>
            <a:endParaRPr lang="ru-RU" sz="1400" dirty="0" smtClean="0">
              <a:latin typeface="Times New Roman" panose="02020603050405020304" pitchFamily="18" charset="0"/>
              <a:cs typeface="Times New Roman" panose="02020603050405020304" pitchFamily="18" charset="0"/>
            </a:endParaRPr>
          </a:p>
          <a:p>
            <a:pPr marL="0" indent="0">
              <a:buNone/>
            </a:pPr>
            <a:r>
              <a:rPr lang="ru-RU" sz="1400" dirty="0" smtClean="0">
                <a:latin typeface="Times New Roman" panose="02020603050405020304" pitchFamily="18" charset="0"/>
                <a:cs typeface="Times New Roman" panose="02020603050405020304" pitchFamily="18" charset="0"/>
              </a:rPr>
              <a:t>ч/з3 </a:t>
            </a:r>
            <a:r>
              <a:rPr lang="ru-RU" sz="1400" dirty="0">
                <a:latin typeface="Times New Roman" panose="02020603050405020304" pitchFamily="18" charset="0"/>
                <a:cs typeface="Times New Roman" panose="02020603050405020304" pitchFamily="18" charset="0"/>
              </a:rPr>
              <a:t>(7 </a:t>
            </a:r>
            <a:r>
              <a:rPr lang="ru-RU" sz="1400" dirty="0" err="1">
                <a:latin typeface="Times New Roman" panose="02020603050405020304" pitchFamily="18" charset="0"/>
                <a:cs typeface="Times New Roman" panose="02020603050405020304" pitchFamily="18" charset="0"/>
              </a:rPr>
              <a:t>зд</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Б.Красная</a:t>
            </a:r>
            <a:r>
              <a:rPr lang="ru-RU" sz="1400" dirty="0">
                <a:latin typeface="Times New Roman" panose="02020603050405020304" pitchFamily="18" charset="0"/>
                <a:cs typeface="Times New Roman" panose="02020603050405020304" pitchFamily="18" charset="0"/>
              </a:rPr>
              <a:t> 55(56</a:t>
            </a:r>
            <a:r>
              <a:rPr lang="ru-RU" sz="1400" dirty="0" smtClean="0">
                <a:latin typeface="Times New Roman" panose="02020603050405020304" pitchFamily="18" charset="0"/>
                <a:cs typeface="Times New Roman" panose="02020603050405020304" pitchFamily="18" charset="0"/>
              </a:rPr>
              <a:t>),</a:t>
            </a:r>
          </a:p>
          <a:p>
            <a:pPr marL="0" indent="0">
              <a:buNone/>
            </a:pP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ч/з4 (3 </a:t>
            </a:r>
            <a:r>
              <a:rPr lang="ru-RU" sz="1400" dirty="0" err="1">
                <a:latin typeface="Times New Roman" panose="02020603050405020304" pitchFamily="18" charset="0"/>
                <a:cs typeface="Times New Roman" panose="02020603050405020304" pitchFamily="18" charset="0"/>
              </a:rPr>
              <a:t>зд</a:t>
            </a:r>
            <a:r>
              <a:rPr lang="ru-RU" sz="1400" dirty="0">
                <a:latin typeface="Times New Roman" panose="02020603050405020304" pitchFamily="18" charset="0"/>
                <a:cs typeface="Times New Roman" panose="02020603050405020304" pitchFamily="18" charset="0"/>
              </a:rPr>
              <a:t>), Толстого 15(12), </a:t>
            </a:r>
            <a:endParaRPr lang="ru-RU" sz="1400" dirty="0" smtClean="0">
              <a:latin typeface="Times New Roman" panose="02020603050405020304" pitchFamily="18" charset="0"/>
              <a:cs typeface="Times New Roman" panose="02020603050405020304" pitchFamily="18" charset="0"/>
            </a:endParaRPr>
          </a:p>
          <a:p>
            <a:pPr marL="0" indent="0">
              <a:buNone/>
            </a:pPr>
            <a:r>
              <a:rPr lang="ru-RU" sz="1400" dirty="0" smtClean="0">
                <a:latin typeface="Times New Roman" panose="02020603050405020304" pitchFamily="18" charset="0"/>
                <a:cs typeface="Times New Roman" panose="02020603050405020304" pitchFamily="18" charset="0"/>
              </a:rPr>
              <a:t>ч/з5 </a:t>
            </a:r>
            <a:r>
              <a:rPr lang="ru-RU" sz="1400" dirty="0">
                <a:latin typeface="Times New Roman" panose="02020603050405020304" pitchFamily="18" charset="0"/>
                <a:cs typeface="Times New Roman" panose="02020603050405020304" pitchFamily="18" charset="0"/>
              </a:rPr>
              <a:t>(8-е </a:t>
            </a:r>
            <a:r>
              <a:rPr lang="ru-RU" sz="1400" dirty="0" err="1">
                <a:latin typeface="Times New Roman" panose="02020603050405020304" pitchFamily="18" charset="0"/>
                <a:cs typeface="Times New Roman" panose="02020603050405020304" pitchFamily="18" charset="0"/>
              </a:rPr>
              <a:t>зд</a:t>
            </a:r>
            <a:r>
              <a:rPr lang="ru-RU" sz="1400" dirty="0">
                <a:latin typeface="Times New Roman" panose="02020603050405020304" pitchFamily="18" charset="0"/>
                <a:cs typeface="Times New Roman" panose="02020603050405020304" pitchFamily="18" charset="0"/>
              </a:rPr>
              <a:t>), Четаева,18а(20)</a:t>
            </a:r>
            <a:r>
              <a:rPr lang="ru-RU" sz="1400" b="1" dirty="0">
                <a:latin typeface="Times New Roman" panose="02020603050405020304" pitchFamily="18" charset="0"/>
                <a:cs typeface="Times New Roman" panose="02020603050405020304" pitchFamily="18" charset="0"/>
              </a:rPr>
              <a:t/>
            </a:r>
            <a:br>
              <a:rPr lang="ru-RU" sz="1400" b="1" dirty="0">
                <a:latin typeface="Times New Roman" panose="02020603050405020304" pitchFamily="18" charset="0"/>
                <a:cs typeface="Times New Roman" panose="02020603050405020304" pitchFamily="18" charset="0"/>
              </a:rPr>
            </a:br>
            <a:endParaRPr lang="ru-RU" sz="1400" b="1" dirty="0">
              <a:latin typeface="Times New Roman" panose="02020603050405020304" pitchFamily="18" charset="0"/>
              <a:cs typeface="Times New Roman" panose="02020603050405020304" pitchFamily="18" charset="0"/>
            </a:endParaRPr>
          </a:p>
        </p:txBody>
      </p:sp>
      <p:pic>
        <p:nvPicPr>
          <p:cNvPr id="7170" name="Picture 2" descr="https://img-gorod.ru/web/224/2242910/jpg/2242910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7820" y="728440"/>
            <a:ext cx="1688038" cy="24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79129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671</TotalTime>
  <Words>1354</Words>
  <Application>Microsoft Office PowerPoint</Application>
  <PresentationFormat>Произвольный</PresentationFormat>
  <Paragraphs>93</Paragraphs>
  <Slides>15</Slides>
  <Notes>13</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knitu-kai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LIB-08-z01</dc:creator>
  <cp:lastModifiedBy>Ившина Галина Васильевна</cp:lastModifiedBy>
  <cp:revision>97</cp:revision>
  <dcterms:created xsi:type="dcterms:W3CDTF">2015-11-25T11:33:51Z</dcterms:created>
  <dcterms:modified xsi:type="dcterms:W3CDTF">2019-03-28T15:23:13Z</dcterms:modified>
</cp:coreProperties>
</file>